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>
  <p:sldMasterIdLst>
    <p:sldMasterId id="2147483693" r:id="rId1"/>
  </p:sldMasterIdLst>
  <p:notesMasterIdLst>
    <p:notesMasterId r:id="rId21"/>
  </p:notesMasterIdLst>
  <p:sldIdLst>
    <p:sldId id="786" r:id="rId2"/>
    <p:sldId id="763" r:id="rId3"/>
    <p:sldId id="764" r:id="rId4"/>
    <p:sldId id="775" r:id="rId5"/>
    <p:sldId id="765" r:id="rId6"/>
    <p:sldId id="766" r:id="rId7"/>
    <p:sldId id="776" r:id="rId8"/>
    <p:sldId id="777" r:id="rId9"/>
    <p:sldId id="778" r:id="rId10"/>
    <p:sldId id="779" r:id="rId11"/>
    <p:sldId id="780" r:id="rId12"/>
    <p:sldId id="781" r:id="rId13"/>
    <p:sldId id="782" r:id="rId14"/>
    <p:sldId id="783" r:id="rId15"/>
    <p:sldId id="767" r:id="rId16"/>
    <p:sldId id="784" r:id="rId17"/>
    <p:sldId id="768" r:id="rId18"/>
    <p:sldId id="785" r:id="rId19"/>
    <p:sldId id="769" r:id="rId20"/>
  </p:sldIdLst>
  <p:sldSz cx="9906000" cy="6858000" type="A4"/>
  <p:notesSz cx="7099300" cy="10234613"/>
  <p:embeddedFontLst>
    <p:embeddedFont>
      <p:font typeface="Wingdings 3" panose="05040102010807070707" pitchFamily="18" charset="2"/>
      <p:regular r:id="rId22"/>
    </p:embeddedFont>
    <p:embeddedFont>
      <p:font typeface="ＭＳ Ｐゴシック" panose="020B0600070205080204" pitchFamily="34" charset="-128"/>
      <p:regular r:id="rId23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3" orient="horz" pos="3906" userDrawn="1">
          <p15:clr>
            <a:srgbClr val="A4A3A4"/>
          </p15:clr>
        </p15:guide>
        <p15:guide id="4" orient="horz" pos="1888" userDrawn="1">
          <p15:clr>
            <a:srgbClr val="A4A3A4"/>
          </p15:clr>
        </p15:guide>
        <p15:guide id="5" pos="3908" userDrawn="1">
          <p15:clr>
            <a:srgbClr val="A4A3A4"/>
          </p15:clr>
        </p15:guide>
        <p15:guide id="6" orient="horz" pos="1388">
          <p15:clr>
            <a:srgbClr val="A4A3A4"/>
          </p15:clr>
        </p15:guide>
        <p15:guide id="7" pos="3120">
          <p15:clr>
            <a:srgbClr val="A4A3A4"/>
          </p15:clr>
        </p15:guide>
        <p15:guide id="8" pos="3175">
          <p15:clr>
            <a:srgbClr val="A4A3A4"/>
          </p15:clr>
        </p15:guide>
        <p15:guide id="9" pos="501">
          <p15:clr>
            <a:srgbClr val="A4A3A4"/>
          </p15:clr>
        </p15:guide>
        <p15:guide id="10" pos="59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4C6C"/>
    <a:srgbClr val="6C97AE"/>
    <a:srgbClr val="8B5261"/>
    <a:srgbClr val="B7AD47"/>
    <a:srgbClr val="EB8667"/>
    <a:srgbClr val="BDBEBE"/>
    <a:srgbClr val="97BE0D"/>
    <a:srgbClr val="0FBE0D"/>
    <a:srgbClr val="009AB1"/>
    <a:srgbClr val="004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89" autoAdjust="0"/>
    <p:restoredTop sz="95377" autoAdjust="0"/>
  </p:normalViewPr>
  <p:slideViewPr>
    <p:cSldViewPr snapToGrid="0">
      <p:cViewPr varScale="1">
        <p:scale>
          <a:sx n="126" d="100"/>
          <a:sy n="126" d="100"/>
        </p:scale>
        <p:origin x="1002" y="132"/>
      </p:cViewPr>
      <p:guideLst>
        <p:guide pos="3840"/>
        <p:guide orient="horz" pos="3906"/>
        <p:guide orient="horz" pos="1888"/>
        <p:guide pos="3908"/>
        <p:guide orient="horz" pos="1388"/>
        <p:guide pos="3120"/>
        <p:guide pos="3175"/>
        <p:guide pos="501"/>
        <p:guide pos="5991"/>
      </p:guideLst>
    </p:cSldViewPr>
  </p:slideViewPr>
  <p:outlineViewPr>
    <p:cViewPr>
      <p:scale>
        <a:sx n="75" d="100"/>
        <a:sy n="75" d="100"/>
      </p:scale>
      <p:origin x="0" y="-595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0BCB4AA5-8720-446D-8166-15C986B53A3E}" type="datetimeFigureOut">
              <a:rPr lang="en-GB" smtClean="0"/>
              <a:pPr/>
              <a:t>17/08/2016</a:t>
            </a:fld>
            <a:endParaRPr lang="en-GB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55688" y="1279525"/>
            <a:ext cx="4987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070C0406-3497-479F-B28E-9B42F29634E8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4488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85773" y="3068639"/>
            <a:ext cx="8702576" cy="2881312"/>
          </a:xfrm>
        </p:spPr>
        <p:txBody>
          <a:bodyPr anchor="t"/>
          <a:lstStyle>
            <a:lvl1pPr algn="l">
              <a:lnSpc>
                <a:spcPct val="100000"/>
              </a:lnSpc>
              <a:defRPr sz="2800" b="1"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86289" y="2457451"/>
            <a:ext cx="8705156" cy="611187"/>
          </a:xfrm>
        </p:spPr>
        <p:txBody>
          <a:bodyPr anchor="b"/>
          <a:lstStyle>
            <a:lvl1pPr marL="0" indent="0" algn="l">
              <a:lnSpc>
                <a:spcPct val="100000"/>
              </a:lnSpc>
              <a:buNone/>
              <a:defRPr sz="2400" b="0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70753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one cover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Inhaltsplatzhalter 6"/>
          <p:cNvSpPr>
            <a:spLocks noGrp="1"/>
          </p:cNvSpPr>
          <p:nvPr>
            <p:ph sz="quarter" idx="18"/>
          </p:nvPr>
        </p:nvSpPr>
        <p:spPr>
          <a:xfrm>
            <a:off x="3078974" y="2169872"/>
            <a:ext cx="6406279" cy="3772547"/>
          </a:xfrm>
        </p:spPr>
        <p:txBody>
          <a:bodyPr rIns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69871"/>
            <a:ext cx="1989000" cy="3769764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428791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pag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2241550"/>
            <a:ext cx="9906000" cy="1358900"/>
          </a:xfrm>
          <a:noFill/>
        </p:spPr>
        <p:txBody>
          <a:bodyPr lIns="972000" anchor="t"/>
          <a:lstStyle>
            <a:lvl1pPr>
              <a:lnSpc>
                <a:spcPct val="100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784" y="0"/>
            <a:ext cx="409500" cy="1129906"/>
          </a:xfrm>
          <a:prstGeom prst="rect">
            <a:avLst/>
          </a:prstGeom>
        </p:spPr>
      </p:pic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781645" y="1434668"/>
            <a:ext cx="292500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92784" y="0"/>
            <a:ext cx="409500" cy="1129906"/>
          </a:xfrm>
          <a:prstGeom prst="rect">
            <a:avLst/>
          </a:prstGeom>
        </p:spPr>
      </p:pic>
      <p:sp>
        <p:nvSpPr>
          <p:cNvPr id="24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79062" y="6549516"/>
            <a:ext cx="360074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26" name="Grafik 2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1645" y="6456235"/>
            <a:ext cx="0" cy="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1645" y="6456236"/>
            <a:ext cx="557578" cy="52007"/>
          </a:xfrm>
          <a:prstGeom prst="rect">
            <a:avLst/>
          </a:prstGeom>
        </p:spPr>
      </p:pic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6720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469919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698592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785515" y="1497649"/>
            <a:ext cx="8695857" cy="49720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786547" y="2168525"/>
            <a:ext cx="8698706" cy="4032250"/>
          </a:xfrm>
        </p:spPr>
        <p:txBody>
          <a:bodyPr/>
          <a:lstStyle>
            <a:lvl1pPr marL="360000" indent="-360000">
              <a:spcAft>
                <a:spcPts val="400"/>
              </a:spcAft>
              <a:buFont typeface="+mj-lt"/>
              <a:buAutoNum type="arabicPeriod"/>
              <a:tabLst>
                <a:tab pos="360363" algn="l"/>
              </a:tabLst>
              <a:defRPr/>
            </a:lvl1pPr>
            <a:lvl2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2pPr>
            <a:lvl3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3pPr>
            <a:lvl4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4pPr>
            <a:lvl5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3943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nume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786289" y="2168525"/>
            <a:ext cx="8697417" cy="4032250"/>
          </a:xfrm>
        </p:spPr>
        <p:txBody>
          <a:bodyPr/>
          <a:lstStyle>
            <a:lvl1pPr marL="360000" indent="-360000">
              <a:buFont typeface="+mj-lt"/>
              <a:buAutoNum type="arabicPeriod"/>
              <a:defRPr b="1"/>
            </a:lvl1pPr>
            <a:lvl2pPr marL="541338" indent="-180000">
              <a:buFont typeface="Wingdings 3" panose="05040102010807070707" pitchFamily="18" charset="2"/>
              <a:buChar char=""/>
              <a:defRPr/>
            </a:lvl2pPr>
            <a:lvl3pPr marL="720000" indent="-180000">
              <a:defRPr/>
            </a:lvl3pPr>
            <a:lvl4pPr marL="898525" indent="-180000">
              <a:defRPr/>
            </a:lvl4pPr>
            <a:lvl5pPr marL="1080000" indent="-180000"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4060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2168526"/>
            <a:ext cx="8697417" cy="4032250"/>
          </a:xfrm>
        </p:spPr>
        <p:txBody>
          <a:bodyPr rIns="0"/>
          <a:lstStyle>
            <a:lvl1pPr>
              <a:defRPr b="1" cap="all" baseline="0">
                <a:latin typeface="+mj-lt"/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1858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787063" y="1501648"/>
            <a:ext cx="8697417" cy="4688967"/>
          </a:xfrm>
        </p:spPr>
        <p:txBody>
          <a:bodyPr rIns="0"/>
          <a:lstStyle>
            <a:lvl5pPr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16817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8" y="2170418"/>
            <a:ext cx="8697417" cy="3779532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8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9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280652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idx="17"/>
          </p:nvPr>
        </p:nvSpPr>
        <p:spPr>
          <a:xfrm>
            <a:off x="5237812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Inhaltsplatzhalter 6"/>
          <p:cNvSpPr>
            <a:spLocks noGrp="1"/>
          </p:cNvSpPr>
          <p:nvPr>
            <p:ph sz="quarter" idx="20"/>
          </p:nvPr>
        </p:nvSpPr>
        <p:spPr>
          <a:xfrm>
            <a:off x="786289" y="2170574"/>
            <a:ext cx="4241250" cy="3779376"/>
          </a:xfrm>
        </p:spPr>
        <p:txBody>
          <a:bodyPr rIns="0"/>
          <a:lstStyle>
            <a:lvl5pPr>
              <a:defRPr/>
            </a:lvl5pPr>
            <a:lvl6pPr marL="536575" indent="0">
              <a:buNone/>
              <a:defRPr/>
            </a:lvl6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 smtClean="0"/>
          </a:p>
        </p:txBody>
      </p:sp>
      <p:sp>
        <p:nvSpPr>
          <p:cNvPr id="18" name="Inhaltsplatzhalter 6"/>
          <p:cNvSpPr>
            <a:spLocks noGrp="1"/>
          </p:cNvSpPr>
          <p:nvPr>
            <p:ph sz="quarter" idx="21"/>
          </p:nvPr>
        </p:nvSpPr>
        <p:spPr>
          <a:xfrm>
            <a:off x="5237812" y="2170574"/>
            <a:ext cx="4241250" cy="3779376"/>
          </a:xfrm>
        </p:spPr>
        <p:txBody>
          <a:bodyPr rIns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10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195109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5"/>
          </p:nvPr>
        </p:nvSpPr>
        <p:spPr>
          <a:xfrm>
            <a:off x="5216301" y="2170669"/>
            <a:ext cx="4270500" cy="377254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70669"/>
            <a:ext cx="4270500" cy="377254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4" name="Textplatzhalter 2"/>
          <p:cNvSpPr>
            <a:spLocks noGrp="1"/>
          </p:cNvSpPr>
          <p:nvPr>
            <p:ph type="body" idx="18"/>
          </p:nvPr>
        </p:nvSpPr>
        <p:spPr>
          <a:xfrm>
            <a:off x="3766517" y="5967802"/>
            <a:ext cx="1290788" cy="180000"/>
          </a:xfrm>
        </p:spPr>
        <p:txBody>
          <a:bodyPr rIns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5" name="Textplatzhalter 2"/>
          <p:cNvSpPr>
            <a:spLocks noGrp="1"/>
          </p:cNvSpPr>
          <p:nvPr>
            <p:ph type="body" idx="19"/>
          </p:nvPr>
        </p:nvSpPr>
        <p:spPr>
          <a:xfrm>
            <a:off x="8196013" y="5967802"/>
            <a:ext cx="1290788" cy="180000"/>
          </a:xfrm>
        </p:spPr>
        <p:txBody>
          <a:bodyPr rIns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6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Textplatzhalter 2"/>
          <p:cNvSpPr>
            <a:spLocks noGrp="1"/>
          </p:cNvSpPr>
          <p:nvPr>
            <p:ph type="body" idx="17"/>
          </p:nvPr>
        </p:nvSpPr>
        <p:spPr>
          <a:xfrm>
            <a:off x="5237812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2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010068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four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7"/>
          </p:nvPr>
        </p:nvSpPr>
        <p:spPr>
          <a:xfrm>
            <a:off x="3023460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3" name="Bildplatzhalter 7"/>
          <p:cNvSpPr>
            <a:spLocks noGrp="1"/>
          </p:cNvSpPr>
          <p:nvPr>
            <p:ph type="pic" sz="quarter" idx="18"/>
          </p:nvPr>
        </p:nvSpPr>
        <p:spPr>
          <a:xfrm>
            <a:off x="5260630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4" name="Bildplatzhalter 7"/>
          <p:cNvSpPr>
            <a:spLocks noGrp="1"/>
          </p:cNvSpPr>
          <p:nvPr>
            <p:ph type="pic" sz="quarter" idx="19"/>
          </p:nvPr>
        </p:nvSpPr>
        <p:spPr>
          <a:xfrm>
            <a:off x="7497801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077945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87063" y="1497649"/>
            <a:ext cx="8695857" cy="497205"/>
          </a:xfrm>
          <a:prstGeom prst="rect">
            <a:avLst/>
          </a:prstGeom>
        </p:spPr>
        <p:txBody>
          <a:bodyPr vert="horz" lIns="0" tIns="0" rIns="14400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7063" y="2169106"/>
            <a:ext cx="8697417" cy="37808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4"/>
            <a:r>
              <a:rPr lang="de-DE" dirty="0" smtClean="0"/>
              <a:t>Sechste Ebene</a:t>
            </a:r>
          </a:p>
          <a:p>
            <a:pPr lvl="5"/>
            <a:r>
              <a:rPr lang="de-DE" dirty="0" smtClean="0"/>
              <a:t>Siebte Ebene</a:t>
            </a:r>
          </a:p>
          <a:p>
            <a:pPr lvl="6"/>
            <a:r>
              <a:rPr lang="de-DE" dirty="0" smtClean="0"/>
              <a:t>Achte Ebene</a:t>
            </a:r>
          </a:p>
          <a:p>
            <a:pPr lvl="7"/>
            <a:r>
              <a:rPr lang="de-DE" dirty="0" smtClean="0"/>
              <a:t>Neunte Ebene</a:t>
            </a:r>
          </a:p>
          <a:p>
            <a:pPr lvl="8"/>
            <a:r>
              <a:rPr lang="de-DE" sz="1200" dirty="0" smtClean="0"/>
              <a:t>Zehnte Ebene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79062" y="6549516"/>
            <a:ext cx="360074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81645" y="6456235"/>
            <a:ext cx="0" cy="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781645" y="6456236"/>
            <a:ext cx="557578" cy="52007"/>
          </a:xfrm>
          <a:prstGeom prst="rect">
            <a:avLst/>
          </a:prstGeom>
        </p:spPr>
      </p:pic>
      <p:pic>
        <p:nvPicPr>
          <p:cNvPr id="18" name="Grafik 17" descr="rz_dg-oldenbourg.eps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450895" y="-10048"/>
            <a:ext cx="1285875" cy="657225"/>
          </a:xfrm>
          <a:prstGeom prst="rect">
            <a:avLst/>
          </a:prstGeom>
        </p:spPr>
      </p:pic>
      <p:sp>
        <p:nvSpPr>
          <p:cNvPr id="10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 tIns="0" b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4773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28" r:id="rId2"/>
    <p:sldLayoutId id="2147483730" r:id="rId3"/>
    <p:sldLayoutId id="2147483695" r:id="rId4"/>
    <p:sldLayoutId id="2147483696" r:id="rId5"/>
    <p:sldLayoutId id="2147483701" r:id="rId6"/>
    <p:sldLayoutId id="2147483698" r:id="rId7"/>
    <p:sldLayoutId id="2147483677" r:id="rId8"/>
    <p:sldLayoutId id="2147483729" r:id="rId9"/>
    <p:sldLayoutId id="2147483703" r:id="rId10"/>
    <p:sldLayoutId id="2147483709" r:id="rId11"/>
    <p:sldLayoutId id="2147483699" r:id="rId12"/>
    <p:sldLayoutId id="2147483700" r:id="rId1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1800" b="1" kern="1200" cap="all" baseline="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400"/>
        </a:spcBef>
        <a:spcAft>
          <a:spcPts val="800"/>
        </a:spcAft>
        <a:buFont typeface="Arial" panose="020B0604020202020204" pitchFamily="34" charset="0"/>
        <a:buNone/>
        <a:defRPr sz="1400" b="1" i="0" kern="1200" cap="all" spc="50" baseline="0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179388" indent="-179388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b="0" i="0" kern="1200" baseline="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b="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pos="7355" userDrawn="1">
          <p15:clr>
            <a:srgbClr val="F26B43"/>
          </p15:clr>
        </p15:guide>
        <p15:guide id="1" orient="horz" pos="981" userDrawn="1">
          <p15:clr>
            <a:srgbClr val="F26B43"/>
          </p15:clr>
        </p15:guide>
        <p15:guide id="2" orient="horz" pos="1253" userDrawn="1">
          <p15:clr>
            <a:srgbClr val="F26B43"/>
          </p15:clr>
        </p15:guide>
        <p15:guide id="3" orient="horz" pos="1366" userDrawn="1">
          <p15:clr>
            <a:srgbClr val="F26B43"/>
          </p15:clr>
        </p15:guide>
        <p15:guide id="5" orient="horz" pos="4156" userDrawn="1">
          <p15:clr>
            <a:srgbClr val="F26B43"/>
          </p15:clr>
        </p15:guide>
        <p15:guide id="6" orient="horz" pos="3906" userDrawn="1">
          <p15:clr>
            <a:srgbClr val="F26B43"/>
          </p15:clr>
        </p15:guide>
        <p15:guide id="7" orient="horz" pos="3748" userDrawn="1">
          <p15:clr>
            <a:srgbClr val="F26B43"/>
          </p15:clr>
        </p15:guide>
        <p15:guide id="8" pos="60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>
                <a:ea typeface="ＭＳ Ｐゴシック" charset="-128"/>
              </a:rPr>
              <a:t>24. Kapitel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dirty="0" err="1">
                <a:ea typeface="ＭＳ Ｐゴシック" charset="-128"/>
              </a:rPr>
              <a:t>marktANGEBOT</a:t>
            </a:r>
            <a:r>
              <a:rPr lang="de-DE" altLang="de-DE" dirty="0">
                <a:ea typeface="ＭＳ Ｐゴシック" charset="-128"/>
              </a:rPr>
              <a:t> einer </a:t>
            </a:r>
            <a:r>
              <a:rPr lang="de-DE" altLang="de-DE" dirty="0" err="1">
                <a:ea typeface="ＭＳ Ｐゴシック" charset="-128"/>
              </a:rPr>
              <a:t>branche</a:t>
            </a:r>
            <a:r>
              <a:rPr lang="de-DE" altLang="de-DE" dirty="0">
                <a:ea typeface="ＭＳ Ｐゴシック" charset="-128"/>
              </a:rPr>
              <a:t>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56215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3822" y="609755"/>
            <a:ext cx="8695857" cy="370908"/>
          </a:xfrm>
        </p:spPr>
        <p:txBody>
          <a:bodyPr/>
          <a:lstStyle/>
          <a:p>
            <a:r>
              <a:rPr lang="de-DE" dirty="0" smtClean="0"/>
              <a:t>LANGFRISTIGES MARKTANGEBOT (4)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086678"/>
            <a:ext cx="8697417" cy="5114098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</a:t>
            </a:r>
            <a:r>
              <a:rPr lang="de-DE" dirty="0" err="1" smtClean="0"/>
              <a:t>Gruyter</a:t>
            </a:r>
            <a:r>
              <a:rPr lang="de-DE" dirty="0" smtClean="0"/>
              <a:t>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904875" y="1643063"/>
            <a:ext cx="0" cy="31908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904875" y="4857750"/>
            <a:ext cx="33813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5381625" y="1643063"/>
            <a:ext cx="0" cy="31908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381625" y="4857750"/>
            <a:ext cx="28813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0" name="Rectangle 18"/>
          <p:cNvSpPr>
            <a:spLocks noChangeArrowheads="1"/>
          </p:cNvSpPr>
          <p:nvPr/>
        </p:nvSpPr>
        <p:spPr bwMode="auto">
          <a:xfrm>
            <a:off x="541269" y="1591419"/>
            <a:ext cx="327013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</a:p>
        </p:txBody>
      </p:sp>
      <p:sp>
        <p:nvSpPr>
          <p:cNvPr id="11" name="Rectangle 20"/>
          <p:cNvSpPr>
            <a:spLocks noChangeArrowheads="1"/>
          </p:cNvSpPr>
          <p:nvPr/>
        </p:nvSpPr>
        <p:spPr bwMode="auto">
          <a:xfrm>
            <a:off x="3977950" y="4967288"/>
            <a:ext cx="32220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Y</a:t>
            </a:r>
          </a:p>
        </p:txBody>
      </p:sp>
      <p:sp>
        <p:nvSpPr>
          <p:cNvPr id="12" name="Rectangle 19"/>
          <p:cNvSpPr>
            <a:spLocks noChangeArrowheads="1"/>
          </p:cNvSpPr>
          <p:nvPr/>
        </p:nvSpPr>
        <p:spPr bwMode="auto">
          <a:xfrm>
            <a:off x="4884738" y="1514475"/>
            <a:ext cx="327013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7913111" y="4797690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y</a:t>
            </a: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904875" y="2071688"/>
            <a:ext cx="2881313" cy="2786062"/>
          </a:xfrm>
          <a:prstGeom prst="line">
            <a:avLst/>
          </a:prstGeom>
          <a:noFill/>
          <a:ln w="25400">
            <a:solidFill>
              <a:srgbClr val="3DF5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" name="Line 10"/>
          <p:cNvSpPr>
            <a:spLocks noChangeShapeType="1"/>
          </p:cNvSpPr>
          <p:nvPr/>
        </p:nvSpPr>
        <p:spPr bwMode="auto">
          <a:xfrm flipV="1">
            <a:off x="904875" y="3464718"/>
            <a:ext cx="3268718" cy="1393030"/>
          </a:xfrm>
          <a:prstGeom prst="line">
            <a:avLst/>
          </a:prstGeom>
          <a:noFill/>
          <a:ln w="25400">
            <a:solidFill>
              <a:srgbClr val="FF4E2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" name="Line 24"/>
          <p:cNvSpPr>
            <a:spLocks noChangeShapeType="1"/>
          </p:cNvSpPr>
          <p:nvPr/>
        </p:nvSpPr>
        <p:spPr bwMode="auto">
          <a:xfrm>
            <a:off x="6692899" y="3956050"/>
            <a:ext cx="2347" cy="9017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8" name="Arc 8"/>
          <p:cNvSpPr>
            <a:spLocks/>
          </p:cNvSpPr>
          <p:nvPr/>
        </p:nvSpPr>
        <p:spPr bwMode="auto">
          <a:xfrm>
            <a:off x="5643563" y="2786063"/>
            <a:ext cx="1381125" cy="1792287"/>
          </a:xfrm>
          <a:custGeom>
            <a:avLst/>
            <a:gdLst>
              <a:gd name="T0" fmla="*/ 2147483647 w 21600"/>
              <a:gd name="T1" fmla="*/ 0 h 21122"/>
              <a:gd name="T2" fmla="*/ 1181614588 w 21600"/>
              <a:gd name="T3" fmla="*/ 2147483647 h 21122"/>
              <a:gd name="T4" fmla="*/ 0 w 21600"/>
              <a:gd name="T5" fmla="*/ 0 h 21122"/>
              <a:gd name="T6" fmla="*/ 0 60000 65536"/>
              <a:gd name="T7" fmla="*/ 0 60000 65536"/>
              <a:gd name="T8" fmla="*/ 0 60000 65536"/>
              <a:gd name="T9" fmla="*/ 0 w 21600"/>
              <a:gd name="T10" fmla="*/ 0 h 21122"/>
              <a:gd name="T11" fmla="*/ 21600 w 21600"/>
              <a:gd name="T12" fmla="*/ 21122 h 2112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122" fill="none" extrusionOk="0">
                <a:moveTo>
                  <a:pt x="21600" y="0"/>
                </a:moveTo>
                <a:cubicBezTo>
                  <a:pt x="21600" y="10187"/>
                  <a:pt x="14481" y="18989"/>
                  <a:pt x="4519" y="21121"/>
                </a:cubicBezTo>
              </a:path>
              <a:path w="21600" h="21122" stroke="0" extrusionOk="0">
                <a:moveTo>
                  <a:pt x="21600" y="0"/>
                </a:moveTo>
                <a:cubicBezTo>
                  <a:pt x="21600" y="10187"/>
                  <a:pt x="14481" y="18989"/>
                  <a:pt x="4519" y="21121"/>
                </a:cubicBezTo>
                <a:lnTo>
                  <a:pt x="0" y="0"/>
                </a:lnTo>
                <a:lnTo>
                  <a:pt x="21600" y="0"/>
                </a:lnTo>
                <a:close/>
              </a:path>
            </a:pathLst>
          </a:custGeom>
          <a:noFill/>
          <a:ln w="25400" cap="rnd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9" name="Arc 7"/>
          <p:cNvSpPr>
            <a:spLocks/>
          </p:cNvSpPr>
          <p:nvPr/>
        </p:nvSpPr>
        <p:spPr bwMode="auto">
          <a:xfrm rot="10800000">
            <a:off x="5692775" y="2835275"/>
            <a:ext cx="2000250" cy="1166813"/>
          </a:xfrm>
          <a:custGeom>
            <a:avLst/>
            <a:gdLst>
              <a:gd name="T0" fmla="*/ 0 w 43200"/>
              <a:gd name="T1" fmla="*/ 2147483647 h 21600"/>
              <a:gd name="T2" fmla="*/ 2147483647 w 43200"/>
              <a:gd name="T3" fmla="*/ 2147483647 h 21600"/>
              <a:gd name="T4" fmla="*/ 2144150902 w 43200"/>
              <a:gd name="T5" fmla="*/ 2147483647 h 21600"/>
              <a:gd name="T6" fmla="*/ 0 60000 65536"/>
              <a:gd name="T7" fmla="*/ 0 60000 65536"/>
              <a:gd name="T8" fmla="*/ 0 60000 65536"/>
              <a:gd name="T9" fmla="*/ 0 w 43200"/>
              <a:gd name="T10" fmla="*/ 0 h 21600"/>
              <a:gd name="T11" fmla="*/ 43200 w 432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21600" fill="none" extrusionOk="0">
                <a:moveTo>
                  <a:pt x="-1" y="21599"/>
                </a:moveTo>
                <a:cubicBezTo>
                  <a:pt x="0" y="9670"/>
                  <a:pt x="9670" y="0"/>
                  <a:pt x="21600" y="0"/>
                </a:cubicBezTo>
                <a:cubicBezTo>
                  <a:pt x="33506" y="-1"/>
                  <a:pt x="43167" y="9634"/>
                  <a:pt x="43199" y="21541"/>
                </a:cubicBezTo>
              </a:path>
              <a:path w="43200" h="21600" stroke="0" extrusionOk="0">
                <a:moveTo>
                  <a:pt x="-1" y="21599"/>
                </a:moveTo>
                <a:cubicBezTo>
                  <a:pt x="0" y="9670"/>
                  <a:pt x="9670" y="0"/>
                  <a:pt x="21600" y="0"/>
                </a:cubicBezTo>
                <a:cubicBezTo>
                  <a:pt x="33506" y="-1"/>
                  <a:pt x="43167" y="9634"/>
                  <a:pt x="43199" y="21541"/>
                </a:cubicBezTo>
                <a:lnTo>
                  <a:pt x="21600" y="21600"/>
                </a:lnTo>
                <a:lnTo>
                  <a:pt x="-1" y="21599"/>
                </a:lnTo>
                <a:close/>
              </a:path>
            </a:pathLst>
          </a:custGeom>
          <a:noFill/>
          <a:ln w="25400" cap="rnd">
            <a:solidFill>
              <a:srgbClr val="00CC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3" name="Rectangle 11"/>
          <p:cNvSpPr>
            <a:spLocks noChangeArrowheads="1"/>
          </p:cNvSpPr>
          <p:nvPr/>
        </p:nvSpPr>
        <p:spPr bwMode="auto">
          <a:xfrm>
            <a:off x="3274162" y="3094744"/>
            <a:ext cx="66043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4E21"/>
                </a:solidFill>
                <a:effectLst/>
                <a:uLnTx/>
                <a:uFillTx/>
                <a:latin typeface="Arial" charset="0"/>
              </a:rPr>
              <a:t>S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FF4E21"/>
                </a:solidFill>
                <a:effectLst/>
                <a:uLnTx/>
                <a:uFillTx/>
                <a:latin typeface="Arial" charset="0"/>
              </a:rPr>
              <a:t>2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4E21"/>
                </a:solidFill>
                <a:effectLst/>
                <a:uLnTx/>
                <a:uFillTx/>
                <a:latin typeface="Arial" charset="0"/>
              </a:rPr>
              <a:t>(p)</a:t>
            </a:r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6289675" y="2276475"/>
            <a:ext cx="75661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charset="0"/>
              </a:rPr>
              <a:t>MC(y)</a:t>
            </a:r>
          </a:p>
        </p:txBody>
      </p:sp>
      <p:sp>
        <p:nvSpPr>
          <p:cNvPr id="25" name="Rectangle 13"/>
          <p:cNvSpPr>
            <a:spLocks noChangeArrowheads="1"/>
          </p:cNvSpPr>
          <p:nvPr/>
        </p:nvSpPr>
        <p:spPr bwMode="auto">
          <a:xfrm>
            <a:off x="7480300" y="2276475"/>
            <a:ext cx="73257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CCFF"/>
                </a:solidFill>
                <a:effectLst/>
                <a:uLnTx/>
                <a:uFillTx/>
                <a:latin typeface="Arial" charset="0"/>
              </a:rPr>
              <a:t>AC(y)</a:t>
            </a:r>
          </a:p>
        </p:txBody>
      </p:sp>
      <p:sp>
        <p:nvSpPr>
          <p:cNvPr id="28" name="Rectangle 17"/>
          <p:cNvSpPr>
            <a:spLocks noChangeArrowheads="1"/>
          </p:cNvSpPr>
          <p:nvPr/>
        </p:nvSpPr>
        <p:spPr bwMode="auto">
          <a:xfrm>
            <a:off x="1560059" y="1318462"/>
            <a:ext cx="141384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DER MARKT</a:t>
            </a:r>
          </a:p>
        </p:txBody>
      </p:sp>
      <p:sp>
        <p:nvSpPr>
          <p:cNvPr id="29" name="Rectangle 16"/>
          <p:cNvSpPr>
            <a:spLocks noChangeArrowheads="1"/>
          </p:cNvSpPr>
          <p:nvPr/>
        </p:nvSpPr>
        <p:spPr bwMode="auto">
          <a:xfrm>
            <a:off x="5850445" y="1190988"/>
            <a:ext cx="1949252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EIN „TYPISCHES“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UNTERNEHMEN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1" name="Rectangle 25"/>
          <p:cNvSpPr>
            <a:spLocks noChangeArrowheads="1"/>
          </p:cNvSpPr>
          <p:nvPr/>
        </p:nvSpPr>
        <p:spPr bwMode="auto">
          <a:xfrm>
            <a:off x="6465272" y="4842221"/>
            <a:ext cx="45525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y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*</a:t>
            </a:r>
          </a:p>
        </p:txBody>
      </p:sp>
      <p:sp>
        <p:nvSpPr>
          <p:cNvPr id="32" name="Rectangle 28"/>
          <p:cNvSpPr>
            <a:spLocks noChangeArrowheads="1"/>
          </p:cNvSpPr>
          <p:nvPr/>
        </p:nvSpPr>
        <p:spPr bwMode="auto">
          <a:xfrm>
            <a:off x="836613" y="5351463"/>
            <a:ext cx="6511398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JEDES UNTERNEHMEN ERZIELT NULL GEWINN,</a:t>
            </a:r>
            <a:r>
              <a:rPr kumimoji="0" lang="en-US" altLang="de-DE" sz="1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lang="en-US" altLang="de-DE" sz="1600" b="0" kern="0" dirty="0" smtClean="0">
                <a:solidFill>
                  <a:srgbClr val="000000"/>
                </a:solidFill>
              </a:rPr>
              <a:t>DIE BRANCHE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en-US" altLang="de-DE" sz="1600" b="0" kern="0" baseline="0" dirty="0" smtClean="0">
                <a:solidFill>
                  <a:srgbClr val="000000"/>
                </a:solidFill>
              </a:rPr>
              <a:t>IST </a:t>
            </a:r>
            <a:r>
              <a:rPr lang="en-US" altLang="de-DE" sz="1600" b="0" kern="0" dirty="0">
                <a:solidFill>
                  <a:srgbClr val="000000"/>
                </a:solidFill>
              </a:rPr>
              <a:t>IM </a:t>
            </a:r>
            <a:r>
              <a:rPr lang="en-US" altLang="de-DE" sz="1600" b="0" kern="0" dirty="0" smtClean="0">
                <a:solidFill>
                  <a:srgbClr val="000000"/>
                </a:solidFill>
              </a:rPr>
              <a:t>LANGFRISTIGEN </a:t>
            </a:r>
            <a:r>
              <a:rPr lang="en-US" altLang="de-DE" sz="1600" b="0" kern="0" dirty="0">
                <a:solidFill>
                  <a:srgbClr val="000000"/>
                </a:solidFill>
              </a:rPr>
              <a:t>GLEICHGEWICHT</a:t>
            </a:r>
            <a:r>
              <a:rPr lang="en-US" altLang="de-DE" sz="1600" b="0" kern="0" baseline="0" dirty="0" smtClean="0">
                <a:solidFill>
                  <a:srgbClr val="000000"/>
                </a:solidFill>
              </a:rPr>
              <a:t>.</a:t>
            </a:r>
            <a:endParaRPr kumimoji="0" lang="en-US" altLang="de-DE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3" name="Rectangle 27"/>
          <p:cNvSpPr>
            <a:spLocks noChangeArrowheads="1"/>
          </p:cNvSpPr>
          <p:nvPr/>
        </p:nvSpPr>
        <p:spPr bwMode="auto">
          <a:xfrm>
            <a:off x="5579110" y="3999750"/>
            <a:ext cx="69249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</a:rPr>
              <a:t>P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= 0</a:t>
            </a:r>
          </a:p>
        </p:txBody>
      </p:sp>
      <p:sp>
        <p:nvSpPr>
          <p:cNvPr id="34" name="Line 25"/>
          <p:cNvSpPr>
            <a:spLocks noChangeShapeType="1"/>
          </p:cNvSpPr>
          <p:nvPr/>
        </p:nvSpPr>
        <p:spPr bwMode="auto">
          <a:xfrm>
            <a:off x="889905" y="4002088"/>
            <a:ext cx="7262813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5" name="Rectangle 22"/>
          <p:cNvSpPr>
            <a:spLocks noChangeArrowheads="1"/>
          </p:cNvSpPr>
          <p:nvPr/>
        </p:nvSpPr>
        <p:spPr bwMode="auto">
          <a:xfrm>
            <a:off x="459515" y="3786452"/>
            <a:ext cx="49051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</a:t>
            </a:r>
            <a:r>
              <a:rPr kumimoji="0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’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6" name="Rectangle 26"/>
          <p:cNvSpPr>
            <a:spLocks noChangeArrowheads="1"/>
          </p:cNvSpPr>
          <p:nvPr/>
        </p:nvSpPr>
        <p:spPr bwMode="auto">
          <a:xfrm>
            <a:off x="4737100" y="3746849"/>
            <a:ext cx="444032" cy="33919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</a:t>
            </a:r>
            <a:r>
              <a:rPr kumimoji="0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’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436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3822" y="609755"/>
            <a:ext cx="8695857" cy="370908"/>
          </a:xfrm>
        </p:spPr>
        <p:txBody>
          <a:bodyPr/>
          <a:lstStyle/>
          <a:p>
            <a:r>
              <a:rPr lang="de-DE" dirty="0" smtClean="0"/>
              <a:t>LANGFRISTIGES MARKTANGEBOT (4)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086678"/>
            <a:ext cx="8697417" cy="5114098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</a:t>
            </a:r>
            <a:r>
              <a:rPr lang="de-DE" dirty="0" err="1" smtClean="0"/>
              <a:t>Gruyter</a:t>
            </a:r>
            <a:r>
              <a:rPr lang="de-DE" dirty="0" smtClean="0"/>
              <a:t>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904875" y="1643063"/>
            <a:ext cx="0" cy="31908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904875" y="4857750"/>
            <a:ext cx="33813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5381625" y="1643063"/>
            <a:ext cx="0" cy="31908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381625" y="4857750"/>
            <a:ext cx="28813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0" name="Rectangle 18"/>
          <p:cNvSpPr>
            <a:spLocks noChangeArrowheads="1"/>
          </p:cNvSpPr>
          <p:nvPr/>
        </p:nvSpPr>
        <p:spPr bwMode="auto">
          <a:xfrm>
            <a:off x="492989" y="1559120"/>
            <a:ext cx="3109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</a:p>
        </p:txBody>
      </p:sp>
      <p:sp>
        <p:nvSpPr>
          <p:cNvPr id="11" name="Rectangle 20"/>
          <p:cNvSpPr>
            <a:spLocks noChangeArrowheads="1"/>
          </p:cNvSpPr>
          <p:nvPr/>
        </p:nvSpPr>
        <p:spPr bwMode="auto">
          <a:xfrm>
            <a:off x="3964046" y="4879975"/>
            <a:ext cx="32220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Y</a:t>
            </a:r>
          </a:p>
        </p:txBody>
      </p:sp>
      <p:sp>
        <p:nvSpPr>
          <p:cNvPr id="12" name="Rectangle 19"/>
          <p:cNvSpPr>
            <a:spLocks noChangeArrowheads="1"/>
          </p:cNvSpPr>
          <p:nvPr/>
        </p:nvSpPr>
        <p:spPr bwMode="auto">
          <a:xfrm>
            <a:off x="5056339" y="1631768"/>
            <a:ext cx="3109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7941021" y="4863548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y</a:t>
            </a: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904875" y="2071688"/>
            <a:ext cx="2881313" cy="2786062"/>
          </a:xfrm>
          <a:prstGeom prst="line">
            <a:avLst/>
          </a:prstGeom>
          <a:noFill/>
          <a:ln w="25400">
            <a:solidFill>
              <a:srgbClr val="3DF5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" name="Line 10"/>
          <p:cNvSpPr>
            <a:spLocks noChangeShapeType="1"/>
          </p:cNvSpPr>
          <p:nvPr/>
        </p:nvSpPr>
        <p:spPr bwMode="auto">
          <a:xfrm flipV="1">
            <a:off x="904874" y="3783074"/>
            <a:ext cx="3438638" cy="1050861"/>
          </a:xfrm>
          <a:prstGeom prst="line">
            <a:avLst/>
          </a:prstGeom>
          <a:noFill/>
          <a:ln w="25400">
            <a:solidFill>
              <a:srgbClr val="FF4E2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" name="Line 24"/>
          <p:cNvSpPr>
            <a:spLocks noChangeShapeType="1"/>
          </p:cNvSpPr>
          <p:nvPr/>
        </p:nvSpPr>
        <p:spPr bwMode="auto">
          <a:xfrm>
            <a:off x="6772275" y="3829050"/>
            <a:ext cx="2761" cy="1050925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8" name="Arc 8"/>
          <p:cNvSpPr>
            <a:spLocks/>
          </p:cNvSpPr>
          <p:nvPr/>
        </p:nvSpPr>
        <p:spPr bwMode="auto">
          <a:xfrm>
            <a:off x="5643563" y="2786063"/>
            <a:ext cx="1381125" cy="1792287"/>
          </a:xfrm>
          <a:custGeom>
            <a:avLst/>
            <a:gdLst>
              <a:gd name="T0" fmla="*/ 2147483647 w 21600"/>
              <a:gd name="T1" fmla="*/ 0 h 21122"/>
              <a:gd name="T2" fmla="*/ 1181614588 w 21600"/>
              <a:gd name="T3" fmla="*/ 2147483647 h 21122"/>
              <a:gd name="T4" fmla="*/ 0 w 21600"/>
              <a:gd name="T5" fmla="*/ 0 h 21122"/>
              <a:gd name="T6" fmla="*/ 0 60000 65536"/>
              <a:gd name="T7" fmla="*/ 0 60000 65536"/>
              <a:gd name="T8" fmla="*/ 0 60000 65536"/>
              <a:gd name="T9" fmla="*/ 0 w 21600"/>
              <a:gd name="T10" fmla="*/ 0 h 21122"/>
              <a:gd name="T11" fmla="*/ 21600 w 21600"/>
              <a:gd name="T12" fmla="*/ 21122 h 2112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122" fill="none" extrusionOk="0">
                <a:moveTo>
                  <a:pt x="21600" y="0"/>
                </a:moveTo>
                <a:cubicBezTo>
                  <a:pt x="21600" y="10187"/>
                  <a:pt x="14481" y="18989"/>
                  <a:pt x="4519" y="21121"/>
                </a:cubicBezTo>
              </a:path>
              <a:path w="21600" h="21122" stroke="0" extrusionOk="0">
                <a:moveTo>
                  <a:pt x="21600" y="0"/>
                </a:moveTo>
                <a:cubicBezTo>
                  <a:pt x="21600" y="10187"/>
                  <a:pt x="14481" y="18989"/>
                  <a:pt x="4519" y="21121"/>
                </a:cubicBezTo>
                <a:lnTo>
                  <a:pt x="0" y="0"/>
                </a:lnTo>
                <a:lnTo>
                  <a:pt x="21600" y="0"/>
                </a:lnTo>
                <a:close/>
              </a:path>
            </a:pathLst>
          </a:custGeom>
          <a:noFill/>
          <a:ln w="25400" cap="rnd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9" name="Arc 7"/>
          <p:cNvSpPr>
            <a:spLocks/>
          </p:cNvSpPr>
          <p:nvPr/>
        </p:nvSpPr>
        <p:spPr bwMode="auto">
          <a:xfrm rot="10800000">
            <a:off x="5692775" y="2835275"/>
            <a:ext cx="2000250" cy="1166813"/>
          </a:xfrm>
          <a:custGeom>
            <a:avLst/>
            <a:gdLst>
              <a:gd name="T0" fmla="*/ 0 w 43200"/>
              <a:gd name="T1" fmla="*/ 2147483647 h 21600"/>
              <a:gd name="T2" fmla="*/ 2147483647 w 43200"/>
              <a:gd name="T3" fmla="*/ 2147483647 h 21600"/>
              <a:gd name="T4" fmla="*/ 2144150902 w 43200"/>
              <a:gd name="T5" fmla="*/ 2147483647 h 21600"/>
              <a:gd name="T6" fmla="*/ 0 60000 65536"/>
              <a:gd name="T7" fmla="*/ 0 60000 65536"/>
              <a:gd name="T8" fmla="*/ 0 60000 65536"/>
              <a:gd name="T9" fmla="*/ 0 w 43200"/>
              <a:gd name="T10" fmla="*/ 0 h 21600"/>
              <a:gd name="T11" fmla="*/ 43200 w 432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21600" fill="none" extrusionOk="0">
                <a:moveTo>
                  <a:pt x="-1" y="21599"/>
                </a:moveTo>
                <a:cubicBezTo>
                  <a:pt x="0" y="9670"/>
                  <a:pt x="9670" y="0"/>
                  <a:pt x="21600" y="0"/>
                </a:cubicBezTo>
                <a:cubicBezTo>
                  <a:pt x="33506" y="-1"/>
                  <a:pt x="43167" y="9634"/>
                  <a:pt x="43199" y="21541"/>
                </a:cubicBezTo>
              </a:path>
              <a:path w="43200" h="21600" stroke="0" extrusionOk="0">
                <a:moveTo>
                  <a:pt x="-1" y="21599"/>
                </a:moveTo>
                <a:cubicBezTo>
                  <a:pt x="0" y="9670"/>
                  <a:pt x="9670" y="0"/>
                  <a:pt x="21600" y="0"/>
                </a:cubicBezTo>
                <a:cubicBezTo>
                  <a:pt x="33506" y="-1"/>
                  <a:pt x="43167" y="9634"/>
                  <a:pt x="43199" y="21541"/>
                </a:cubicBezTo>
                <a:lnTo>
                  <a:pt x="21600" y="21600"/>
                </a:lnTo>
                <a:lnTo>
                  <a:pt x="-1" y="21599"/>
                </a:lnTo>
                <a:close/>
              </a:path>
            </a:pathLst>
          </a:custGeom>
          <a:noFill/>
          <a:ln w="25400" cap="rnd">
            <a:solidFill>
              <a:srgbClr val="00CC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3" name="Rectangle 11"/>
          <p:cNvSpPr>
            <a:spLocks noChangeArrowheads="1"/>
          </p:cNvSpPr>
          <p:nvPr/>
        </p:nvSpPr>
        <p:spPr bwMode="auto">
          <a:xfrm>
            <a:off x="3098942" y="2898015"/>
            <a:ext cx="719749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4E21"/>
                </a:solidFill>
                <a:effectLst/>
                <a:uLnTx/>
                <a:uFillTx/>
                <a:latin typeface="Arial" charset="0"/>
              </a:rPr>
              <a:t>S</a:t>
            </a:r>
            <a:r>
              <a:rPr kumimoji="0" lang="en-US" altLang="de-DE" sz="18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FF4E21"/>
                </a:solidFill>
                <a:effectLst/>
                <a:uLnTx/>
                <a:uFillTx/>
                <a:latin typeface="Arial" charset="0"/>
              </a:rPr>
              <a:t>2</a:t>
            </a: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4E21"/>
                </a:solidFill>
                <a:effectLst/>
                <a:uLnTx/>
                <a:uFillTx/>
                <a:latin typeface="Arial" charset="0"/>
              </a:rPr>
              <a:t>(p)</a:t>
            </a:r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6289675" y="2276475"/>
            <a:ext cx="75661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charset="0"/>
              </a:rPr>
              <a:t>MC(y)</a:t>
            </a:r>
          </a:p>
        </p:txBody>
      </p:sp>
      <p:sp>
        <p:nvSpPr>
          <p:cNvPr id="25" name="Rectangle 13"/>
          <p:cNvSpPr>
            <a:spLocks noChangeArrowheads="1"/>
          </p:cNvSpPr>
          <p:nvPr/>
        </p:nvSpPr>
        <p:spPr bwMode="auto">
          <a:xfrm>
            <a:off x="7480300" y="2276475"/>
            <a:ext cx="73257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CCFF"/>
                </a:solidFill>
                <a:effectLst/>
                <a:uLnTx/>
                <a:uFillTx/>
                <a:latin typeface="Arial" charset="0"/>
              </a:rPr>
              <a:t>AC(y)</a:t>
            </a:r>
          </a:p>
        </p:txBody>
      </p:sp>
      <p:sp>
        <p:nvSpPr>
          <p:cNvPr id="28" name="Rectangle 17"/>
          <p:cNvSpPr>
            <a:spLocks noChangeArrowheads="1"/>
          </p:cNvSpPr>
          <p:nvPr/>
        </p:nvSpPr>
        <p:spPr bwMode="auto">
          <a:xfrm>
            <a:off x="1560059" y="1318462"/>
            <a:ext cx="141384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DER MARKT</a:t>
            </a:r>
          </a:p>
        </p:txBody>
      </p:sp>
      <p:sp>
        <p:nvSpPr>
          <p:cNvPr id="29" name="Rectangle 16"/>
          <p:cNvSpPr>
            <a:spLocks noChangeArrowheads="1"/>
          </p:cNvSpPr>
          <p:nvPr/>
        </p:nvSpPr>
        <p:spPr bwMode="auto">
          <a:xfrm>
            <a:off x="5850445" y="1190988"/>
            <a:ext cx="1949252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EIN „TYPISCHES“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UNTERNEHMEN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1" name="Rectangle 25"/>
          <p:cNvSpPr>
            <a:spLocks noChangeArrowheads="1"/>
          </p:cNvSpPr>
          <p:nvPr/>
        </p:nvSpPr>
        <p:spPr bwMode="auto">
          <a:xfrm>
            <a:off x="6645275" y="4841389"/>
            <a:ext cx="45525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y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*</a:t>
            </a:r>
          </a:p>
        </p:txBody>
      </p:sp>
      <p:sp>
        <p:nvSpPr>
          <p:cNvPr id="32" name="Rectangle 28"/>
          <p:cNvSpPr>
            <a:spLocks noChangeArrowheads="1"/>
          </p:cNvSpPr>
          <p:nvPr/>
        </p:nvSpPr>
        <p:spPr bwMode="auto">
          <a:xfrm>
            <a:off x="1095959" y="5333898"/>
            <a:ext cx="7685225" cy="83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de-DE" sz="1600" b="0" kern="0" dirty="0" smtClean="0">
                <a:solidFill>
                  <a:srgbClr val="000000"/>
                </a:solidFill>
              </a:rPr>
              <a:t>WENN DIE NACHFRAGE STEIGT, </a:t>
            </a:r>
            <a:r>
              <a:rPr lang="en-US" altLang="de-DE" sz="1600" b="0" kern="0" dirty="0">
                <a:solidFill>
                  <a:srgbClr val="000000"/>
                </a:solidFill>
              </a:rPr>
              <a:t>PRODUZIERT </a:t>
            </a:r>
            <a:r>
              <a:rPr kumimoji="0" lang="en-US" alt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JEDES UNTERNEHMEN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0" lang="en-US" alt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MEHR</a:t>
            </a:r>
            <a:r>
              <a:rPr kumimoji="0" lang="en-US" altLang="de-DE" sz="1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UND </a:t>
            </a:r>
            <a:r>
              <a:rPr kumimoji="0" lang="en-US" alt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ERZIELT GEWINNE</a:t>
            </a:r>
            <a:r>
              <a:rPr lang="en-US" altLang="de-DE" sz="1600" b="0" kern="0" baseline="0" dirty="0" smtClean="0">
                <a:solidFill>
                  <a:srgbClr val="000000"/>
                </a:solidFill>
              </a:rPr>
              <a:t>. EIN DRITTES UNTERNEHMEN KOMMT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0" lang="en-US" altLang="de-DE" sz="1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JEDOCH NICHT AUF DEN MARKT, WEIL DAS ZU VERLUSTEN FÜHRTE.</a:t>
            </a:r>
            <a:endParaRPr kumimoji="0" lang="en-US" altLang="de-DE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3" name="Rectangle 27"/>
          <p:cNvSpPr>
            <a:spLocks noChangeArrowheads="1"/>
          </p:cNvSpPr>
          <p:nvPr/>
        </p:nvSpPr>
        <p:spPr bwMode="auto">
          <a:xfrm>
            <a:off x="5472937" y="3895725"/>
            <a:ext cx="69249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</a:rPr>
              <a:t>P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&gt; 0</a:t>
            </a:r>
          </a:p>
        </p:txBody>
      </p:sp>
      <p:sp>
        <p:nvSpPr>
          <p:cNvPr id="35" name="Rectangle 22"/>
          <p:cNvSpPr>
            <a:spLocks noChangeArrowheads="1"/>
          </p:cNvSpPr>
          <p:nvPr/>
        </p:nvSpPr>
        <p:spPr bwMode="auto">
          <a:xfrm>
            <a:off x="392001" y="3623204"/>
            <a:ext cx="512961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</a:t>
            </a:r>
            <a:r>
              <a:rPr kumimoji="0" lang="de-AT" altLang="ja-JP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‘‘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6" name="Rectangle 26"/>
          <p:cNvSpPr>
            <a:spLocks noChangeArrowheads="1"/>
          </p:cNvSpPr>
          <p:nvPr/>
        </p:nvSpPr>
        <p:spPr bwMode="auto">
          <a:xfrm>
            <a:off x="4938572" y="3682206"/>
            <a:ext cx="512961" cy="33919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</a:t>
            </a:r>
            <a:r>
              <a:rPr kumimoji="0" lang="de-AT" altLang="ja-JP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‘‘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7" name="Line 23"/>
          <p:cNvSpPr>
            <a:spLocks noChangeShapeType="1"/>
          </p:cNvSpPr>
          <p:nvPr/>
        </p:nvSpPr>
        <p:spPr bwMode="auto">
          <a:xfrm>
            <a:off x="904875" y="3827463"/>
            <a:ext cx="7262813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8" name="Line 27"/>
          <p:cNvSpPr>
            <a:spLocks noChangeShapeType="1"/>
          </p:cNvSpPr>
          <p:nvPr/>
        </p:nvSpPr>
        <p:spPr bwMode="auto">
          <a:xfrm>
            <a:off x="904875" y="2388531"/>
            <a:ext cx="2553942" cy="2491444"/>
          </a:xfrm>
          <a:prstGeom prst="line">
            <a:avLst/>
          </a:prstGeom>
          <a:noFill/>
          <a:ln w="25400">
            <a:solidFill>
              <a:srgbClr val="3DF500"/>
            </a:solidFill>
            <a:prstDash val="lg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9" name="Rectangle 25"/>
          <p:cNvSpPr>
            <a:spLocks noChangeArrowheads="1"/>
          </p:cNvSpPr>
          <p:nvPr/>
        </p:nvSpPr>
        <p:spPr bwMode="auto">
          <a:xfrm>
            <a:off x="5381625" y="3829050"/>
            <a:ext cx="1390650" cy="133350"/>
          </a:xfrm>
          <a:prstGeom prst="rect">
            <a:avLst/>
          </a:prstGeom>
          <a:solidFill>
            <a:srgbClr val="3DF5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40" name="Line 28"/>
          <p:cNvSpPr>
            <a:spLocks noChangeShapeType="1"/>
          </p:cNvSpPr>
          <p:nvPr/>
        </p:nvSpPr>
        <p:spPr bwMode="auto">
          <a:xfrm>
            <a:off x="1968706" y="3405429"/>
            <a:ext cx="27463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41" name="Line 10"/>
          <p:cNvSpPr>
            <a:spLocks noChangeShapeType="1"/>
          </p:cNvSpPr>
          <p:nvPr/>
        </p:nvSpPr>
        <p:spPr bwMode="auto">
          <a:xfrm flipV="1">
            <a:off x="928688" y="3255963"/>
            <a:ext cx="2786062" cy="1601787"/>
          </a:xfrm>
          <a:prstGeom prst="line">
            <a:avLst/>
          </a:prstGeom>
          <a:noFill/>
          <a:ln w="25400">
            <a:solidFill>
              <a:srgbClr val="FF4E2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2" name="Rectangle 12"/>
          <p:cNvSpPr>
            <a:spLocks noChangeArrowheads="1"/>
          </p:cNvSpPr>
          <p:nvPr/>
        </p:nvSpPr>
        <p:spPr bwMode="auto">
          <a:xfrm>
            <a:off x="3864245" y="3374188"/>
            <a:ext cx="719749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4E21"/>
                </a:solidFill>
                <a:effectLst/>
                <a:uLnTx/>
                <a:uFillTx/>
                <a:latin typeface="Arial" charset="0"/>
              </a:rPr>
              <a:t>S</a:t>
            </a:r>
            <a:r>
              <a:rPr kumimoji="0" lang="en-US" altLang="de-DE" sz="18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FF4E21"/>
                </a:solidFill>
                <a:effectLst/>
                <a:uLnTx/>
                <a:uFillTx/>
                <a:latin typeface="Arial" charset="0"/>
              </a:rPr>
              <a:t>3</a:t>
            </a: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4E21"/>
                </a:solidFill>
                <a:effectLst/>
                <a:uLnTx/>
                <a:uFillTx/>
                <a:latin typeface="Arial" charset="0"/>
              </a:rPr>
              <a:t>(p)</a:t>
            </a:r>
          </a:p>
        </p:txBody>
      </p:sp>
      <p:sp>
        <p:nvSpPr>
          <p:cNvPr id="43" name="Line 30"/>
          <p:cNvSpPr>
            <a:spLocks noChangeShapeType="1"/>
          </p:cNvSpPr>
          <p:nvPr/>
        </p:nvSpPr>
        <p:spPr bwMode="auto">
          <a:xfrm>
            <a:off x="904962" y="4184737"/>
            <a:ext cx="7256307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328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3822" y="609755"/>
            <a:ext cx="8695857" cy="370908"/>
          </a:xfrm>
        </p:spPr>
        <p:txBody>
          <a:bodyPr/>
          <a:lstStyle/>
          <a:p>
            <a:r>
              <a:rPr lang="de-DE" dirty="0" smtClean="0"/>
              <a:t>LANGFRISTIGES MARKTANGEBOT (5)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086678"/>
            <a:ext cx="8697417" cy="5114098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</a:t>
            </a:r>
            <a:r>
              <a:rPr lang="de-DE" dirty="0" err="1" smtClean="0"/>
              <a:t>Gruyter</a:t>
            </a:r>
            <a:r>
              <a:rPr lang="de-DE" dirty="0" smtClean="0"/>
              <a:t>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904875" y="1643063"/>
            <a:ext cx="0" cy="31908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904875" y="4857750"/>
            <a:ext cx="33813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5381625" y="1643063"/>
            <a:ext cx="0" cy="31908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381625" y="4857750"/>
            <a:ext cx="28813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0" name="Rectangle 18"/>
          <p:cNvSpPr>
            <a:spLocks noChangeArrowheads="1"/>
          </p:cNvSpPr>
          <p:nvPr/>
        </p:nvSpPr>
        <p:spPr bwMode="auto">
          <a:xfrm>
            <a:off x="561726" y="1545868"/>
            <a:ext cx="3109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</a:p>
        </p:txBody>
      </p:sp>
      <p:sp>
        <p:nvSpPr>
          <p:cNvPr id="11" name="Rectangle 20"/>
          <p:cNvSpPr>
            <a:spLocks noChangeArrowheads="1"/>
          </p:cNvSpPr>
          <p:nvPr/>
        </p:nvSpPr>
        <p:spPr bwMode="auto">
          <a:xfrm>
            <a:off x="3964046" y="4913385"/>
            <a:ext cx="32220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Y</a:t>
            </a:r>
          </a:p>
        </p:txBody>
      </p:sp>
      <p:sp>
        <p:nvSpPr>
          <p:cNvPr id="12" name="Rectangle 19"/>
          <p:cNvSpPr>
            <a:spLocks noChangeArrowheads="1"/>
          </p:cNvSpPr>
          <p:nvPr/>
        </p:nvSpPr>
        <p:spPr bwMode="auto">
          <a:xfrm>
            <a:off x="4884738" y="1514475"/>
            <a:ext cx="327013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7956111" y="4857750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y</a:t>
            </a: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1292280" y="1837961"/>
            <a:ext cx="2881313" cy="2786062"/>
          </a:xfrm>
          <a:prstGeom prst="line">
            <a:avLst/>
          </a:prstGeom>
          <a:noFill/>
          <a:ln w="25400">
            <a:solidFill>
              <a:srgbClr val="3DF5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" name="Line 10"/>
          <p:cNvSpPr>
            <a:spLocks noChangeShapeType="1"/>
          </p:cNvSpPr>
          <p:nvPr/>
        </p:nvSpPr>
        <p:spPr bwMode="auto">
          <a:xfrm flipV="1">
            <a:off x="904874" y="3783074"/>
            <a:ext cx="3438638" cy="1050861"/>
          </a:xfrm>
          <a:prstGeom prst="line">
            <a:avLst/>
          </a:prstGeom>
          <a:noFill/>
          <a:ln w="25400">
            <a:solidFill>
              <a:srgbClr val="FF4E2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" name="Line 24"/>
          <p:cNvSpPr>
            <a:spLocks noChangeShapeType="1"/>
          </p:cNvSpPr>
          <p:nvPr/>
        </p:nvSpPr>
        <p:spPr bwMode="auto">
          <a:xfrm>
            <a:off x="6772275" y="3829050"/>
            <a:ext cx="2761" cy="1050925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8" name="Arc 8"/>
          <p:cNvSpPr>
            <a:spLocks/>
          </p:cNvSpPr>
          <p:nvPr/>
        </p:nvSpPr>
        <p:spPr bwMode="auto">
          <a:xfrm>
            <a:off x="5643563" y="2786063"/>
            <a:ext cx="1381125" cy="1792287"/>
          </a:xfrm>
          <a:custGeom>
            <a:avLst/>
            <a:gdLst>
              <a:gd name="T0" fmla="*/ 2147483647 w 21600"/>
              <a:gd name="T1" fmla="*/ 0 h 21122"/>
              <a:gd name="T2" fmla="*/ 1181614588 w 21600"/>
              <a:gd name="T3" fmla="*/ 2147483647 h 21122"/>
              <a:gd name="T4" fmla="*/ 0 w 21600"/>
              <a:gd name="T5" fmla="*/ 0 h 21122"/>
              <a:gd name="T6" fmla="*/ 0 60000 65536"/>
              <a:gd name="T7" fmla="*/ 0 60000 65536"/>
              <a:gd name="T8" fmla="*/ 0 60000 65536"/>
              <a:gd name="T9" fmla="*/ 0 w 21600"/>
              <a:gd name="T10" fmla="*/ 0 h 21122"/>
              <a:gd name="T11" fmla="*/ 21600 w 21600"/>
              <a:gd name="T12" fmla="*/ 21122 h 2112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122" fill="none" extrusionOk="0">
                <a:moveTo>
                  <a:pt x="21600" y="0"/>
                </a:moveTo>
                <a:cubicBezTo>
                  <a:pt x="21600" y="10187"/>
                  <a:pt x="14481" y="18989"/>
                  <a:pt x="4519" y="21121"/>
                </a:cubicBezTo>
              </a:path>
              <a:path w="21600" h="21122" stroke="0" extrusionOk="0">
                <a:moveTo>
                  <a:pt x="21600" y="0"/>
                </a:moveTo>
                <a:cubicBezTo>
                  <a:pt x="21600" y="10187"/>
                  <a:pt x="14481" y="18989"/>
                  <a:pt x="4519" y="21121"/>
                </a:cubicBezTo>
                <a:lnTo>
                  <a:pt x="0" y="0"/>
                </a:lnTo>
                <a:lnTo>
                  <a:pt x="21600" y="0"/>
                </a:lnTo>
                <a:close/>
              </a:path>
            </a:pathLst>
          </a:custGeom>
          <a:noFill/>
          <a:ln w="25400" cap="rnd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9" name="Arc 7"/>
          <p:cNvSpPr>
            <a:spLocks/>
          </p:cNvSpPr>
          <p:nvPr/>
        </p:nvSpPr>
        <p:spPr bwMode="auto">
          <a:xfrm rot="10800000">
            <a:off x="5692775" y="2835275"/>
            <a:ext cx="2000250" cy="1166813"/>
          </a:xfrm>
          <a:custGeom>
            <a:avLst/>
            <a:gdLst>
              <a:gd name="T0" fmla="*/ 0 w 43200"/>
              <a:gd name="T1" fmla="*/ 2147483647 h 21600"/>
              <a:gd name="T2" fmla="*/ 2147483647 w 43200"/>
              <a:gd name="T3" fmla="*/ 2147483647 h 21600"/>
              <a:gd name="T4" fmla="*/ 2144150902 w 43200"/>
              <a:gd name="T5" fmla="*/ 2147483647 h 21600"/>
              <a:gd name="T6" fmla="*/ 0 60000 65536"/>
              <a:gd name="T7" fmla="*/ 0 60000 65536"/>
              <a:gd name="T8" fmla="*/ 0 60000 65536"/>
              <a:gd name="T9" fmla="*/ 0 w 43200"/>
              <a:gd name="T10" fmla="*/ 0 h 21600"/>
              <a:gd name="T11" fmla="*/ 43200 w 432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21600" fill="none" extrusionOk="0">
                <a:moveTo>
                  <a:pt x="-1" y="21599"/>
                </a:moveTo>
                <a:cubicBezTo>
                  <a:pt x="0" y="9670"/>
                  <a:pt x="9670" y="0"/>
                  <a:pt x="21600" y="0"/>
                </a:cubicBezTo>
                <a:cubicBezTo>
                  <a:pt x="33506" y="-1"/>
                  <a:pt x="43167" y="9634"/>
                  <a:pt x="43199" y="21541"/>
                </a:cubicBezTo>
              </a:path>
              <a:path w="43200" h="21600" stroke="0" extrusionOk="0">
                <a:moveTo>
                  <a:pt x="-1" y="21599"/>
                </a:moveTo>
                <a:cubicBezTo>
                  <a:pt x="0" y="9670"/>
                  <a:pt x="9670" y="0"/>
                  <a:pt x="21600" y="0"/>
                </a:cubicBezTo>
                <a:cubicBezTo>
                  <a:pt x="33506" y="-1"/>
                  <a:pt x="43167" y="9634"/>
                  <a:pt x="43199" y="21541"/>
                </a:cubicBezTo>
                <a:lnTo>
                  <a:pt x="21600" y="21600"/>
                </a:lnTo>
                <a:lnTo>
                  <a:pt x="-1" y="21599"/>
                </a:lnTo>
                <a:close/>
              </a:path>
            </a:pathLst>
          </a:custGeom>
          <a:noFill/>
          <a:ln w="25400" cap="rnd">
            <a:solidFill>
              <a:srgbClr val="00CC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3" name="Rectangle 11"/>
          <p:cNvSpPr>
            <a:spLocks noChangeArrowheads="1"/>
          </p:cNvSpPr>
          <p:nvPr/>
        </p:nvSpPr>
        <p:spPr bwMode="auto">
          <a:xfrm>
            <a:off x="3098942" y="2898015"/>
            <a:ext cx="66043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4E21"/>
                </a:solidFill>
                <a:effectLst/>
                <a:uLnTx/>
                <a:uFillTx/>
                <a:latin typeface="Arial" charset="0"/>
              </a:rPr>
              <a:t>S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FF4E21"/>
                </a:solidFill>
                <a:effectLst/>
                <a:uLnTx/>
                <a:uFillTx/>
                <a:latin typeface="Arial" charset="0"/>
              </a:rPr>
              <a:t>2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4E21"/>
                </a:solidFill>
                <a:effectLst/>
                <a:uLnTx/>
                <a:uFillTx/>
                <a:latin typeface="Arial" charset="0"/>
              </a:rPr>
              <a:t>(p)</a:t>
            </a:r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6289675" y="2276475"/>
            <a:ext cx="75661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charset="0"/>
              </a:rPr>
              <a:t>MC(y)</a:t>
            </a:r>
          </a:p>
        </p:txBody>
      </p:sp>
      <p:sp>
        <p:nvSpPr>
          <p:cNvPr id="25" name="Rectangle 13"/>
          <p:cNvSpPr>
            <a:spLocks noChangeArrowheads="1"/>
          </p:cNvSpPr>
          <p:nvPr/>
        </p:nvSpPr>
        <p:spPr bwMode="auto">
          <a:xfrm>
            <a:off x="7480300" y="2276475"/>
            <a:ext cx="73257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CCFF"/>
                </a:solidFill>
                <a:effectLst/>
                <a:uLnTx/>
                <a:uFillTx/>
                <a:latin typeface="Arial" charset="0"/>
              </a:rPr>
              <a:t>AC(y)</a:t>
            </a:r>
          </a:p>
        </p:txBody>
      </p:sp>
      <p:sp>
        <p:nvSpPr>
          <p:cNvPr id="28" name="Rectangle 17"/>
          <p:cNvSpPr>
            <a:spLocks noChangeArrowheads="1"/>
          </p:cNvSpPr>
          <p:nvPr/>
        </p:nvSpPr>
        <p:spPr bwMode="auto">
          <a:xfrm>
            <a:off x="1560059" y="1318462"/>
            <a:ext cx="141384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DER MARKT</a:t>
            </a:r>
          </a:p>
        </p:txBody>
      </p:sp>
      <p:sp>
        <p:nvSpPr>
          <p:cNvPr id="29" name="Rectangle 16"/>
          <p:cNvSpPr>
            <a:spLocks noChangeArrowheads="1"/>
          </p:cNvSpPr>
          <p:nvPr/>
        </p:nvSpPr>
        <p:spPr bwMode="auto">
          <a:xfrm>
            <a:off x="5850445" y="1190988"/>
            <a:ext cx="1949252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EIN „TYPISCHES“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UNTERNEHMEN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1" name="Rectangle 25"/>
          <p:cNvSpPr>
            <a:spLocks noChangeArrowheads="1"/>
          </p:cNvSpPr>
          <p:nvPr/>
        </p:nvSpPr>
        <p:spPr bwMode="auto">
          <a:xfrm>
            <a:off x="6645275" y="4833938"/>
            <a:ext cx="45525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y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*</a:t>
            </a:r>
          </a:p>
        </p:txBody>
      </p:sp>
      <p:sp>
        <p:nvSpPr>
          <p:cNvPr id="32" name="Rectangle 28"/>
          <p:cNvSpPr>
            <a:spLocks noChangeArrowheads="1"/>
          </p:cNvSpPr>
          <p:nvPr/>
        </p:nvSpPr>
        <p:spPr bwMode="auto">
          <a:xfrm>
            <a:off x="910601" y="5456532"/>
            <a:ext cx="8566286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de-DE" sz="1600" b="0" kern="0" dirty="0" smtClean="0">
                <a:solidFill>
                  <a:srgbClr val="000000"/>
                </a:solidFill>
              </a:rPr>
              <a:t>WENN DIE NACHFRAGE WEITER STEIGT, KANN </a:t>
            </a:r>
            <a:r>
              <a:rPr lang="en-US" altLang="de-DE" sz="1600" b="0" kern="0" baseline="0" dirty="0" smtClean="0">
                <a:solidFill>
                  <a:srgbClr val="000000"/>
                </a:solidFill>
              </a:rPr>
              <a:t>EIN DRITTES UNTERNEHMEN </a:t>
            </a:r>
            <a:r>
              <a:rPr lang="en-US" altLang="de-DE" sz="1600" b="0" kern="0" dirty="0">
                <a:solidFill>
                  <a:srgbClr val="000000"/>
                </a:solidFill>
              </a:rPr>
              <a:t>AUF DEN </a:t>
            </a:r>
            <a:r>
              <a:rPr lang="en-US" altLang="de-DE" sz="1600" b="0" kern="0" dirty="0" smtClean="0">
                <a:solidFill>
                  <a:srgbClr val="000000"/>
                </a:solidFill>
              </a:rPr>
              <a:t>MARKT </a:t>
            </a:r>
            <a:r>
              <a:rPr lang="en-US" altLang="de-DE" sz="1600" b="0" kern="0" baseline="0" dirty="0" smtClean="0">
                <a:solidFill>
                  <a:srgbClr val="000000"/>
                </a:solidFill>
              </a:rPr>
              <a:t>KOMMEN, DIE GEWINNE GEHEN </a:t>
            </a:r>
            <a:r>
              <a:rPr lang="en-US" altLang="de-DE" sz="1600" b="0" kern="0" dirty="0" smtClean="0">
                <a:solidFill>
                  <a:srgbClr val="000000"/>
                </a:solidFill>
              </a:rPr>
              <a:t>DANN WIEDER GEGEN NULL.</a:t>
            </a:r>
            <a:endParaRPr lang="en-US" altLang="de-DE" sz="1600" b="0" kern="0" baseline="0" dirty="0" smtClean="0">
              <a:solidFill>
                <a:srgbClr val="000000"/>
              </a:solidFill>
            </a:endParaRPr>
          </a:p>
        </p:txBody>
      </p:sp>
      <p:sp>
        <p:nvSpPr>
          <p:cNvPr id="33" name="Rectangle 27"/>
          <p:cNvSpPr>
            <a:spLocks noChangeArrowheads="1"/>
          </p:cNvSpPr>
          <p:nvPr/>
        </p:nvSpPr>
        <p:spPr bwMode="auto">
          <a:xfrm>
            <a:off x="5472937" y="4002088"/>
            <a:ext cx="69249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</a:rPr>
              <a:t>P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= 0</a:t>
            </a:r>
          </a:p>
        </p:txBody>
      </p:sp>
      <p:sp>
        <p:nvSpPr>
          <p:cNvPr id="35" name="Rectangle 22"/>
          <p:cNvSpPr>
            <a:spLocks noChangeArrowheads="1"/>
          </p:cNvSpPr>
          <p:nvPr/>
        </p:nvSpPr>
        <p:spPr bwMode="auto">
          <a:xfrm>
            <a:off x="460736" y="3613477"/>
            <a:ext cx="512961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</a:t>
            </a:r>
            <a:r>
              <a:rPr kumimoji="0" lang="de-AT" altLang="ja-JP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‘‘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6" name="Rectangle 26"/>
          <p:cNvSpPr>
            <a:spLocks noChangeArrowheads="1"/>
          </p:cNvSpPr>
          <p:nvPr/>
        </p:nvSpPr>
        <p:spPr bwMode="auto">
          <a:xfrm>
            <a:off x="4758290" y="3613477"/>
            <a:ext cx="512961" cy="33919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</a:t>
            </a:r>
            <a:r>
              <a:rPr kumimoji="0" lang="de-AT" altLang="ja-JP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‘‘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7" name="Line 23"/>
          <p:cNvSpPr>
            <a:spLocks noChangeShapeType="1"/>
          </p:cNvSpPr>
          <p:nvPr/>
        </p:nvSpPr>
        <p:spPr bwMode="auto">
          <a:xfrm>
            <a:off x="904875" y="3827463"/>
            <a:ext cx="7262813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8" name="Line 27"/>
          <p:cNvSpPr>
            <a:spLocks noChangeShapeType="1"/>
          </p:cNvSpPr>
          <p:nvPr/>
        </p:nvSpPr>
        <p:spPr bwMode="auto">
          <a:xfrm>
            <a:off x="904875" y="2388531"/>
            <a:ext cx="2553942" cy="2491444"/>
          </a:xfrm>
          <a:prstGeom prst="line">
            <a:avLst/>
          </a:prstGeom>
          <a:noFill/>
          <a:ln w="25400">
            <a:solidFill>
              <a:srgbClr val="3DF500"/>
            </a:solidFill>
            <a:prstDash val="lg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0" name="Line 28"/>
          <p:cNvSpPr>
            <a:spLocks noChangeShapeType="1"/>
          </p:cNvSpPr>
          <p:nvPr/>
        </p:nvSpPr>
        <p:spPr bwMode="auto">
          <a:xfrm flipV="1">
            <a:off x="1968705" y="3389806"/>
            <a:ext cx="880511" cy="15621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41" name="Line 10"/>
          <p:cNvSpPr>
            <a:spLocks noChangeShapeType="1"/>
          </p:cNvSpPr>
          <p:nvPr/>
        </p:nvSpPr>
        <p:spPr bwMode="auto">
          <a:xfrm flipV="1">
            <a:off x="928688" y="3255963"/>
            <a:ext cx="2786062" cy="1601787"/>
          </a:xfrm>
          <a:prstGeom prst="line">
            <a:avLst/>
          </a:prstGeom>
          <a:noFill/>
          <a:ln w="25400">
            <a:solidFill>
              <a:srgbClr val="FF4E2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2" name="Rectangle 12"/>
          <p:cNvSpPr>
            <a:spLocks noChangeArrowheads="1"/>
          </p:cNvSpPr>
          <p:nvPr/>
        </p:nvSpPr>
        <p:spPr bwMode="auto">
          <a:xfrm>
            <a:off x="3864245" y="3374188"/>
            <a:ext cx="668453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4E21"/>
                </a:solidFill>
                <a:effectLst/>
                <a:uLnTx/>
                <a:uFillTx/>
                <a:latin typeface="Arial" charset="0"/>
              </a:rPr>
              <a:t>S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FF4E21"/>
                </a:solidFill>
                <a:effectLst/>
                <a:uLnTx/>
                <a:uFillTx/>
                <a:latin typeface="Arial" charset="0"/>
              </a:rPr>
              <a:t>3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4E21"/>
                </a:solidFill>
                <a:effectLst/>
                <a:uLnTx/>
                <a:uFillTx/>
                <a:latin typeface="Arial" charset="0"/>
              </a:rPr>
              <a:t>(p</a:t>
            </a: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4E21"/>
                </a:solidFill>
                <a:effectLst/>
                <a:uLnTx/>
                <a:uFillTx/>
                <a:latin typeface="Arial" charset="0"/>
              </a:rPr>
              <a:t>)</a:t>
            </a:r>
          </a:p>
        </p:txBody>
      </p:sp>
      <p:sp>
        <p:nvSpPr>
          <p:cNvPr id="43" name="Line 30"/>
          <p:cNvSpPr>
            <a:spLocks noChangeShapeType="1"/>
          </p:cNvSpPr>
          <p:nvPr/>
        </p:nvSpPr>
        <p:spPr bwMode="auto">
          <a:xfrm>
            <a:off x="955840" y="4002088"/>
            <a:ext cx="7256307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44" name="Line 26"/>
          <p:cNvSpPr>
            <a:spLocks noChangeShapeType="1"/>
          </p:cNvSpPr>
          <p:nvPr/>
        </p:nvSpPr>
        <p:spPr bwMode="auto">
          <a:xfrm>
            <a:off x="872709" y="2001121"/>
            <a:ext cx="2991536" cy="2878854"/>
          </a:xfrm>
          <a:prstGeom prst="line">
            <a:avLst/>
          </a:prstGeom>
          <a:noFill/>
          <a:ln w="25400">
            <a:solidFill>
              <a:srgbClr val="3DF5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36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33696" y="676016"/>
            <a:ext cx="8695857" cy="370908"/>
          </a:xfrm>
        </p:spPr>
        <p:txBody>
          <a:bodyPr/>
          <a:lstStyle/>
          <a:p>
            <a:r>
              <a:rPr lang="de-DE" dirty="0" smtClean="0"/>
              <a:t>LANGFRISTIGES MARKTANGEBOT (5)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</a:t>
            </a:r>
            <a:r>
              <a:rPr lang="de-DE" dirty="0" err="1" smtClean="0"/>
              <a:t>Gruyter</a:t>
            </a:r>
            <a:r>
              <a:rPr lang="de-DE" dirty="0" smtClean="0"/>
              <a:t>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904875" y="1643063"/>
            <a:ext cx="0" cy="31908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904875" y="4857750"/>
            <a:ext cx="33813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5381625" y="1643063"/>
            <a:ext cx="0" cy="31908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381625" y="4857750"/>
            <a:ext cx="28813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0" name="Rectangle 18"/>
          <p:cNvSpPr>
            <a:spLocks noChangeArrowheads="1"/>
          </p:cNvSpPr>
          <p:nvPr/>
        </p:nvSpPr>
        <p:spPr bwMode="auto">
          <a:xfrm>
            <a:off x="564982" y="1600559"/>
            <a:ext cx="3109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</a:p>
        </p:txBody>
      </p:sp>
      <p:sp>
        <p:nvSpPr>
          <p:cNvPr id="11" name="Rectangle 20"/>
          <p:cNvSpPr>
            <a:spLocks noChangeArrowheads="1"/>
          </p:cNvSpPr>
          <p:nvPr/>
        </p:nvSpPr>
        <p:spPr bwMode="auto">
          <a:xfrm>
            <a:off x="3943313" y="4869783"/>
            <a:ext cx="32220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Y</a:t>
            </a:r>
          </a:p>
        </p:txBody>
      </p:sp>
      <p:sp>
        <p:nvSpPr>
          <p:cNvPr id="12" name="Rectangle 19"/>
          <p:cNvSpPr>
            <a:spLocks noChangeArrowheads="1"/>
          </p:cNvSpPr>
          <p:nvPr/>
        </p:nvSpPr>
        <p:spPr bwMode="auto">
          <a:xfrm>
            <a:off x="5056339" y="1606808"/>
            <a:ext cx="3109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8004175" y="4895850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y</a:t>
            </a: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1292280" y="1837961"/>
            <a:ext cx="2881313" cy="2786062"/>
          </a:xfrm>
          <a:prstGeom prst="line">
            <a:avLst/>
          </a:prstGeom>
          <a:noFill/>
          <a:ln w="25400">
            <a:solidFill>
              <a:srgbClr val="3DF5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" name="Line 10"/>
          <p:cNvSpPr>
            <a:spLocks noChangeShapeType="1"/>
          </p:cNvSpPr>
          <p:nvPr/>
        </p:nvSpPr>
        <p:spPr bwMode="auto">
          <a:xfrm flipV="1">
            <a:off x="904874" y="3783074"/>
            <a:ext cx="3438638" cy="1050861"/>
          </a:xfrm>
          <a:prstGeom prst="line">
            <a:avLst/>
          </a:prstGeom>
          <a:noFill/>
          <a:ln w="25400">
            <a:solidFill>
              <a:srgbClr val="FF4E2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" name="Line 24"/>
          <p:cNvSpPr>
            <a:spLocks noChangeShapeType="1"/>
          </p:cNvSpPr>
          <p:nvPr/>
        </p:nvSpPr>
        <p:spPr bwMode="auto">
          <a:xfrm>
            <a:off x="6772275" y="3829050"/>
            <a:ext cx="2761" cy="1050925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8" name="Arc 8"/>
          <p:cNvSpPr>
            <a:spLocks/>
          </p:cNvSpPr>
          <p:nvPr/>
        </p:nvSpPr>
        <p:spPr bwMode="auto">
          <a:xfrm>
            <a:off x="5643563" y="2786063"/>
            <a:ext cx="1381125" cy="1792287"/>
          </a:xfrm>
          <a:custGeom>
            <a:avLst/>
            <a:gdLst>
              <a:gd name="T0" fmla="*/ 2147483647 w 21600"/>
              <a:gd name="T1" fmla="*/ 0 h 21122"/>
              <a:gd name="T2" fmla="*/ 1181614588 w 21600"/>
              <a:gd name="T3" fmla="*/ 2147483647 h 21122"/>
              <a:gd name="T4" fmla="*/ 0 w 21600"/>
              <a:gd name="T5" fmla="*/ 0 h 21122"/>
              <a:gd name="T6" fmla="*/ 0 60000 65536"/>
              <a:gd name="T7" fmla="*/ 0 60000 65536"/>
              <a:gd name="T8" fmla="*/ 0 60000 65536"/>
              <a:gd name="T9" fmla="*/ 0 w 21600"/>
              <a:gd name="T10" fmla="*/ 0 h 21122"/>
              <a:gd name="T11" fmla="*/ 21600 w 21600"/>
              <a:gd name="T12" fmla="*/ 21122 h 2112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122" fill="none" extrusionOk="0">
                <a:moveTo>
                  <a:pt x="21600" y="0"/>
                </a:moveTo>
                <a:cubicBezTo>
                  <a:pt x="21600" y="10187"/>
                  <a:pt x="14481" y="18989"/>
                  <a:pt x="4519" y="21121"/>
                </a:cubicBezTo>
              </a:path>
              <a:path w="21600" h="21122" stroke="0" extrusionOk="0">
                <a:moveTo>
                  <a:pt x="21600" y="0"/>
                </a:moveTo>
                <a:cubicBezTo>
                  <a:pt x="21600" y="10187"/>
                  <a:pt x="14481" y="18989"/>
                  <a:pt x="4519" y="21121"/>
                </a:cubicBezTo>
                <a:lnTo>
                  <a:pt x="0" y="0"/>
                </a:lnTo>
                <a:lnTo>
                  <a:pt x="21600" y="0"/>
                </a:lnTo>
                <a:close/>
              </a:path>
            </a:pathLst>
          </a:custGeom>
          <a:noFill/>
          <a:ln w="25400" cap="rnd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9" name="Arc 7"/>
          <p:cNvSpPr>
            <a:spLocks/>
          </p:cNvSpPr>
          <p:nvPr/>
        </p:nvSpPr>
        <p:spPr bwMode="auto">
          <a:xfrm rot="10800000">
            <a:off x="5692775" y="2835275"/>
            <a:ext cx="2000250" cy="1166813"/>
          </a:xfrm>
          <a:custGeom>
            <a:avLst/>
            <a:gdLst>
              <a:gd name="T0" fmla="*/ 0 w 43200"/>
              <a:gd name="T1" fmla="*/ 2147483647 h 21600"/>
              <a:gd name="T2" fmla="*/ 2147483647 w 43200"/>
              <a:gd name="T3" fmla="*/ 2147483647 h 21600"/>
              <a:gd name="T4" fmla="*/ 2144150902 w 43200"/>
              <a:gd name="T5" fmla="*/ 2147483647 h 21600"/>
              <a:gd name="T6" fmla="*/ 0 60000 65536"/>
              <a:gd name="T7" fmla="*/ 0 60000 65536"/>
              <a:gd name="T8" fmla="*/ 0 60000 65536"/>
              <a:gd name="T9" fmla="*/ 0 w 43200"/>
              <a:gd name="T10" fmla="*/ 0 h 21600"/>
              <a:gd name="T11" fmla="*/ 43200 w 432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21600" fill="none" extrusionOk="0">
                <a:moveTo>
                  <a:pt x="-1" y="21599"/>
                </a:moveTo>
                <a:cubicBezTo>
                  <a:pt x="0" y="9670"/>
                  <a:pt x="9670" y="0"/>
                  <a:pt x="21600" y="0"/>
                </a:cubicBezTo>
                <a:cubicBezTo>
                  <a:pt x="33506" y="-1"/>
                  <a:pt x="43167" y="9634"/>
                  <a:pt x="43199" y="21541"/>
                </a:cubicBezTo>
              </a:path>
              <a:path w="43200" h="21600" stroke="0" extrusionOk="0">
                <a:moveTo>
                  <a:pt x="-1" y="21599"/>
                </a:moveTo>
                <a:cubicBezTo>
                  <a:pt x="0" y="9670"/>
                  <a:pt x="9670" y="0"/>
                  <a:pt x="21600" y="0"/>
                </a:cubicBezTo>
                <a:cubicBezTo>
                  <a:pt x="33506" y="-1"/>
                  <a:pt x="43167" y="9634"/>
                  <a:pt x="43199" y="21541"/>
                </a:cubicBezTo>
                <a:lnTo>
                  <a:pt x="21600" y="21600"/>
                </a:lnTo>
                <a:lnTo>
                  <a:pt x="-1" y="21599"/>
                </a:lnTo>
                <a:close/>
              </a:path>
            </a:pathLst>
          </a:custGeom>
          <a:noFill/>
          <a:ln w="25400" cap="rnd">
            <a:solidFill>
              <a:srgbClr val="00CC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3" name="Rectangle 11"/>
          <p:cNvSpPr>
            <a:spLocks noChangeArrowheads="1"/>
          </p:cNvSpPr>
          <p:nvPr/>
        </p:nvSpPr>
        <p:spPr bwMode="auto">
          <a:xfrm>
            <a:off x="3098942" y="2898015"/>
            <a:ext cx="66043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4E21"/>
                </a:solidFill>
                <a:effectLst/>
                <a:uLnTx/>
                <a:uFillTx/>
                <a:latin typeface="Arial" charset="0"/>
              </a:rPr>
              <a:t>S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FF4E21"/>
                </a:solidFill>
                <a:effectLst/>
                <a:uLnTx/>
                <a:uFillTx/>
                <a:latin typeface="Arial" charset="0"/>
              </a:rPr>
              <a:t>2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4E21"/>
                </a:solidFill>
                <a:effectLst/>
                <a:uLnTx/>
                <a:uFillTx/>
                <a:latin typeface="Arial" charset="0"/>
              </a:rPr>
              <a:t>(p)</a:t>
            </a:r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6289675" y="2276475"/>
            <a:ext cx="75661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charset="0"/>
              </a:rPr>
              <a:t>MC(y)</a:t>
            </a:r>
          </a:p>
        </p:txBody>
      </p:sp>
      <p:sp>
        <p:nvSpPr>
          <p:cNvPr id="25" name="Rectangle 13"/>
          <p:cNvSpPr>
            <a:spLocks noChangeArrowheads="1"/>
          </p:cNvSpPr>
          <p:nvPr/>
        </p:nvSpPr>
        <p:spPr bwMode="auto">
          <a:xfrm>
            <a:off x="7480300" y="2276475"/>
            <a:ext cx="740587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CCFF"/>
                </a:solidFill>
                <a:effectLst/>
                <a:uLnTx/>
                <a:uFillTx/>
                <a:latin typeface="Arial" charset="0"/>
              </a:rPr>
              <a:t>AC(y</a:t>
            </a: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CCFF"/>
                </a:solidFill>
                <a:effectLst/>
                <a:uLnTx/>
                <a:uFillTx/>
                <a:latin typeface="Arial" charset="0"/>
              </a:rPr>
              <a:t>)</a:t>
            </a:r>
          </a:p>
        </p:txBody>
      </p:sp>
      <p:sp>
        <p:nvSpPr>
          <p:cNvPr id="28" name="Rectangle 17"/>
          <p:cNvSpPr>
            <a:spLocks noChangeArrowheads="1"/>
          </p:cNvSpPr>
          <p:nvPr/>
        </p:nvSpPr>
        <p:spPr bwMode="auto">
          <a:xfrm>
            <a:off x="1560059" y="1318462"/>
            <a:ext cx="141384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DER MARKT</a:t>
            </a:r>
          </a:p>
        </p:txBody>
      </p:sp>
      <p:sp>
        <p:nvSpPr>
          <p:cNvPr id="29" name="Rectangle 16"/>
          <p:cNvSpPr>
            <a:spLocks noChangeArrowheads="1"/>
          </p:cNvSpPr>
          <p:nvPr/>
        </p:nvSpPr>
        <p:spPr bwMode="auto">
          <a:xfrm>
            <a:off x="5850445" y="1190988"/>
            <a:ext cx="1949252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EIN „TYPISCHES“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UNTERNEHMEN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1" name="Rectangle 25"/>
          <p:cNvSpPr>
            <a:spLocks noChangeArrowheads="1"/>
          </p:cNvSpPr>
          <p:nvPr/>
        </p:nvSpPr>
        <p:spPr bwMode="auto">
          <a:xfrm>
            <a:off x="6645275" y="4879975"/>
            <a:ext cx="45525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y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*</a:t>
            </a:r>
          </a:p>
        </p:txBody>
      </p:sp>
      <p:sp>
        <p:nvSpPr>
          <p:cNvPr id="32" name="Rectangle 28"/>
          <p:cNvSpPr>
            <a:spLocks noChangeArrowheads="1"/>
          </p:cNvSpPr>
          <p:nvPr/>
        </p:nvSpPr>
        <p:spPr bwMode="auto">
          <a:xfrm>
            <a:off x="911381" y="5443280"/>
            <a:ext cx="8566286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de-DE" sz="1600" b="0" kern="0" dirty="0" smtClean="0">
                <a:solidFill>
                  <a:srgbClr val="000000"/>
                </a:solidFill>
              </a:rPr>
              <a:t>WENN DIE NACHFRAGE WEITER STEIGT, KANN </a:t>
            </a:r>
            <a:r>
              <a:rPr lang="en-US" altLang="de-DE" sz="1600" b="0" kern="0" baseline="0" dirty="0" smtClean="0">
                <a:solidFill>
                  <a:srgbClr val="000000"/>
                </a:solidFill>
              </a:rPr>
              <a:t>EIN DRITTES UNTERNEHMEN </a:t>
            </a:r>
            <a:r>
              <a:rPr lang="en-US" altLang="de-DE" sz="1600" b="0" kern="0" dirty="0">
                <a:solidFill>
                  <a:srgbClr val="000000"/>
                </a:solidFill>
              </a:rPr>
              <a:t>AUF DEN </a:t>
            </a:r>
            <a:r>
              <a:rPr lang="en-US" altLang="de-DE" sz="1600" b="0" kern="0" dirty="0" smtClean="0">
                <a:solidFill>
                  <a:srgbClr val="000000"/>
                </a:solidFill>
              </a:rPr>
              <a:t>MARKT </a:t>
            </a:r>
            <a:r>
              <a:rPr lang="en-US" altLang="de-DE" sz="1600" b="0" kern="0" baseline="0" dirty="0" smtClean="0">
                <a:solidFill>
                  <a:srgbClr val="000000"/>
                </a:solidFill>
              </a:rPr>
              <a:t>KOMMEN, DIE GEWINNE GEHEN </a:t>
            </a:r>
            <a:r>
              <a:rPr lang="en-US" altLang="de-DE" sz="1600" b="0" kern="0" dirty="0" smtClean="0">
                <a:solidFill>
                  <a:srgbClr val="000000"/>
                </a:solidFill>
              </a:rPr>
              <a:t>DANN WIEDER GEGEN NULL.</a:t>
            </a:r>
            <a:endParaRPr lang="en-US" altLang="de-DE" sz="1600" b="0" kern="0" baseline="0" dirty="0" smtClean="0">
              <a:solidFill>
                <a:srgbClr val="000000"/>
              </a:solidFill>
            </a:endParaRPr>
          </a:p>
        </p:txBody>
      </p:sp>
      <p:sp>
        <p:nvSpPr>
          <p:cNvPr id="33" name="Rectangle 27"/>
          <p:cNvSpPr>
            <a:spLocks noChangeArrowheads="1"/>
          </p:cNvSpPr>
          <p:nvPr/>
        </p:nvSpPr>
        <p:spPr bwMode="auto">
          <a:xfrm>
            <a:off x="5472937" y="3895725"/>
            <a:ext cx="755015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</a:rPr>
              <a:t>P</a:t>
            </a: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&gt; 0</a:t>
            </a:r>
          </a:p>
        </p:txBody>
      </p:sp>
      <p:sp>
        <p:nvSpPr>
          <p:cNvPr id="35" name="Rectangle 22"/>
          <p:cNvSpPr>
            <a:spLocks noChangeArrowheads="1"/>
          </p:cNvSpPr>
          <p:nvPr/>
        </p:nvSpPr>
        <p:spPr bwMode="auto">
          <a:xfrm>
            <a:off x="472562" y="3635614"/>
            <a:ext cx="512961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</a:t>
            </a:r>
            <a:r>
              <a:rPr kumimoji="0" lang="de-AT" altLang="ja-JP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‘‘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6" name="Rectangle 26"/>
          <p:cNvSpPr>
            <a:spLocks noChangeArrowheads="1"/>
          </p:cNvSpPr>
          <p:nvPr/>
        </p:nvSpPr>
        <p:spPr bwMode="auto">
          <a:xfrm>
            <a:off x="4758290" y="3613477"/>
            <a:ext cx="512961" cy="33919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</a:t>
            </a:r>
            <a:r>
              <a:rPr kumimoji="0" lang="de-AT" altLang="ja-JP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‘‘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7" name="Line 23"/>
          <p:cNvSpPr>
            <a:spLocks noChangeShapeType="1"/>
          </p:cNvSpPr>
          <p:nvPr/>
        </p:nvSpPr>
        <p:spPr bwMode="auto">
          <a:xfrm>
            <a:off x="904875" y="3827463"/>
            <a:ext cx="7262813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8" name="Line 27"/>
          <p:cNvSpPr>
            <a:spLocks noChangeShapeType="1"/>
          </p:cNvSpPr>
          <p:nvPr/>
        </p:nvSpPr>
        <p:spPr bwMode="auto">
          <a:xfrm>
            <a:off x="904875" y="2388531"/>
            <a:ext cx="2553942" cy="2491444"/>
          </a:xfrm>
          <a:prstGeom prst="line">
            <a:avLst/>
          </a:prstGeom>
          <a:noFill/>
          <a:ln w="25400">
            <a:solidFill>
              <a:srgbClr val="3DF500"/>
            </a:solidFill>
            <a:prstDash val="lg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9" name="Rectangle 25"/>
          <p:cNvSpPr>
            <a:spLocks noChangeArrowheads="1"/>
          </p:cNvSpPr>
          <p:nvPr/>
        </p:nvSpPr>
        <p:spPr bwMode="auto">
          <a:xfrm>
            <a:off x="5381625" y="3829050"/>
            <a:ext cx="1390650" cy="133350"/>
          </a:xfrm>
          <a:prstGeom prst="rect">
            <a:avLst/>
          </a:prstGeom>
          <a:solidFill>
            <a:srgbClr val="3DF5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40" name="Line 28"/>
          <p:cNvSpPr>
            <a:spLocks noChangeShapeType="1"/>
          </p:cNvSpPr>
          <p:nvPr/>
        </p:nvSpPr>
        <p:spPr bwMode="auto">
          <a:xfrm flipV="1">
            <a:off x="1968706" y="3374187"/>
            <a:ext cx="933520" cy="3124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41" name="Line 10"/>
          <p:cNvSpPr>
            <a:spLocks noChangeShapeType="1"/>
          </p:cNvSpPr>
          <p:nvPr/>
        </p:nvSpPr>
        <p:spPr bwMode="auto">
          <a:xfrm flipV="1">
            <a:off x="928688" y="3255963"/>
            <a:ext cx="2786062" cy="1601787"/>
          </a:xfrm>
          <a:prstGeom prst="line">
            <a:avLst/>
          </a:prstGeom>
          <a:noFill/>
          <a:ln w="25400">
            <a:solidFill>
              <a:srgbClr val="FF4E2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2" name="Rectangle 12"/>
          <p:cNvSpPr>
            <a:spLocks noChangeArrowheads="1"/>
          </p:cNvSpPr>
          <p:nvPr/>
        </p:nvSpPr>
        <p:spPr bwMode="auto">
          <a:xfrm>
            <a:off x="3864245" y="3374188"/>
            <a:ext cx="66043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4E21"/>
                </a:solidFill>
                <a:effectLst/>
                <a:uLnTx/>
                <a:uFillTx/>
                <a:latin typeface="Arial" charset="0"/>
              </a:rPr>
              <a:t>S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FF4E21"/>
                </a:solidFill>
                <a:effectLst/>
                <a:uLnTx/>
                <a:uFillTx/>
                <a:latin typeface="Arial" charset="0"/>
              </a:rPr>
              <a:t>3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4E21"/>
                </a:solidFill>
                <a:effectLst/>
                <a:uLnTx/>
                <a:uFillTx/>
                <a:latin typeface="Arial" charset="0"/>
              </a:rPr>
              <a:t>(p)</a:t>
            </a:r>
          </a:p>
        </p:txBody>
      </p:sp>
      <p:sp>
        <p:nvSpPr>
          <p:cNvPr id="43" name="Line 30"/>
          <p:cNvSpPr>
            <a:spLocks noChangeShapeType="1"/>
          </p:cNvSpPr>
          <p:nvPr/>
        </p:nvSpPr>
        <p:spPr bwMode="auto">
          <a:xfrm>
            <a:off x="911381" y="4056856"/>
            <a:ext cx="7256307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44" name="Line 26"/>
          <p:cNvSpPr>
            <a:spLocks noChangeShapeType="1"/>
          </p:cNvSpPr>
          <p:nvPr/>
        </p:nvSpPr>
        <p:spPr bwMode="auto">
          <a:xfrm>
            <a:off x="872709" y="2001121"/>
            <a:ext cx="2991536" cy="2878854"/>
          </a:xfrm>
          <a:prstGeom prst="line">
            <a:avLst/>
          </a:prstGeom>
          <a:noFill/>
          <a:ln w="25400">
            <a:solidFill>
              <a:srgbClr val="3DF5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5" name="Line 31"/>
          <p:cNvSpPr>
            <a:spLocks noChangeShapeType="1"/>
          </p:cNvSpPr>
          <p:nvPr/>
        </p:nvSpPr>
        <p:spPr bwMode="auto">
          <a:xfrm flipV="1">
            <a:off x="2491409" y="3613476"/>
            <a:ext cx="639593" cy="348922"/>
          </a:xfrm>
          <a:prstGeom prst="line">
            <a:avLst/>
          </a:prstGeom>
          <a:noFill/>
          <a:ln w="76200">
            <a:solidFill>
              <a:srgbClr val="00CC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7" name="Rectangle 16"/>
          <p:cNvSpPr>
            <a:spLocks noChangeArrowheads="1"/>
          </p:cNvSpPr>
          <p:nvPr/>
        </p:nvSpPr>
        <p:spPr bwMode="auto">
          <a:xfrm>
            <a:off x="1887079" y="1688436"/>
            <a:ext cx="3119444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RELEVANTE ANGEBOTS-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AT" altLang="de-DE" sz="1600" kern="0" dirty="0" smtClean="0">
                <a:solidFill>
                  <a:srgbClr val="000000"/>
                </a:solidFill>
              </a:rPr>
              <a:t>KURVE BEI 2 UNTERNEHMEN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8" name="Line 32"/>
          <p:cNvSpPr>
            <a:spLocks noChangeShapeType="1"/>
          </p:cNvSpPr>
          <p:nvPr/>
        </p:nvSpPr>
        <p:spPr bwMode="auto">
          <a:xfrm flipH="1">
            <a:off x="2864736" y="2253110"/>
            <a:ext cx="620583" cy="1444033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5198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KONSTRUKTION DER LANGFRISTIGEN ANGEBOTSKURVE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2168526"/>
            <a:ext cx="8697417" cy="3927474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IMMER MEHR UNTERNEHMUNGEN AUF DEN MARKT KOMMEN, DANN FINDEN WIR – BEI GEGEBENER AUSWEITUNG DER NACHFRAGE – IMMER MEHR (BLAUE) ABSCHNITTE DER KURZFRISTIGEN ANGEBOTSKURVEN FÜR DIE JEWEILIGE AM MARKT BEFINDLICHE ANZAHL AN UNTERNEHMUNGEN ALS TEILE EINER LANGFRISTIGEN ANGEBOTSKURVE.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ALS GRENZWERT NÄHERN WIR UNS EINER LANGFRISTIG HORIZONTALEN ANGEBOTSKURVE BEIM LANGFRISTIGEN MINIMUM DER DURCHSCHNITTSKOSTEN.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BEI VOLLSTÄNDIGEM WETTBEWERB WERDEN LANGFRISTIG ALLE UNTERNEHMEN NULL GEWINNE (IM ÖKONOMISCHEN SINN) ERZIELEN.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LANGFRISTIGE MARKTPREIS ENTSPRICHT DANN DEM MINIMUM DER LANGFRISTIGEN DURCHSCHNITTSKOSTEN. </a:t>
            </a:r>
          </a:p>
          <a:p>
            <a:endParaRPr lang="de-DE" b="0" dirty="0" smtClean="0"/>
          </a:p>
          <a:p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</a:t>
            </a:r>
            <a:r>
              <a:rPr lang="de-DE" dirty="0" err="1" smtClean="0"/>
              <a:t>Gruyter</a:t>
            </a:r>
            <a:r>
              <a:rPr lang="de-DE" dirty="0" smtClean="0"/>
              <a:t>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1030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072" y="437475"/>
            <a:ext cx="8695857" cy="497205"/>
          </a:xfrm>
        </p:spPr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KONSTRUKTION DER LANGFRISTIGEN ANGEBOTSKURVE </a:t>
            </a:r>
            <a:r>
              <a:rPr lang="de-DE" dirty="0" smtClean="0">
                <a:solidFill>
                  <a:srgbClr val="000000"/>
                </a:solidFill>
              </a:rPr>
              <a:t>(1)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</a:t>
            </a:r>
            <a:r>
              <a:rPr lang="de-DE" dirty="0" err="1" smtClean="0"/>
              <a:t>Gruyter</a:t>
            </a:r>
            <a:r>
              <a:rPr lang="de-DE" dirty="0" smtClean="0"/>
              <a:t>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904875" y="1643063"/>
            <a:ext cx="0" cy="31908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904875" y="4857750"/>
            <a:ext cx="33813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5381625" y="1643063"/>
            <a:ext cx="0" cy="31908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381625" y="4857750"/>
            <a:ext cx="28813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0" name="Rectangle 18"/>
          <p:cNvSpPr>
            <a:spLocks noChangeArrowheads="1"/>
          </p:cNvSpPr>
          <p:nvPr/>
        </p:nvSpPr>
        <p:spPr bwMode="auto">
          <a:xfrm>
            <a:off x="587291" y="1643063"/>
            <a:ext cx="3109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</a:p>
        </p:txBody>
      </p:sp>
      <p:sp>
        <p:nvSpPr>
          <p:cNvPr id="11" name="Rectangle 20"/>
          <p:cNvSpPr>
            <a:spLocks noChangeArrowheads="1"/>
          </p:cNvSpPr>
          <p:nvPr/>
        </p:nvSpPr>
        <p:spPr bwMode="auto">
          <a:xfrm>
            <a:off x="4003675" y="4967288"/>
            <a:ext cx="32220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Y</a:t>
            </a:r>
          </a:p>
        </p:txBody>
      </p:sp>
      <p:sp>
        <p:nvSpPr>
          <p:cNvPr id="12" name="Rectangle 19"/>
          <p:cNvSpPr>
            <a:spLocks noChangeArrowheads="1"/>
          </p:cNvSpPr>
          <p:nvPr/>
        </p:nvSpPr>
        <p:spPr bwMode="auto">
          <a:xfrm>
            <a:off x="4884738" y="1514475"/>
            <a:ext cx="327013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8004175" y="4895850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y</a:t>
            </a:r>
          </a:p>
        </p:txBody>
      </p:sp>
      <p:sp>
        <p:nvSpPr>
          <p:cNvPr id="14" name="Line 21"/>
          <p:cNvSpPr>
            <a:spLocks noChangeShapeType="1"/>
          </p:cNvSpPr>
          <p:nvPr/>
        </p:nvSpPr>
        <p:spPr bwMode="auto">
          <a:xfrm>
            <a:off x="904875" y="3970338"/>
            <a:ext cx="7262813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5" name="Line 25"/>
          <p:cNvSpPr>
            <a:spLocks noChangeShapeType="1"/>
          </p:cNvSpPr>
          <p:nvPr/>
        </p:nvSpPr>
        <p:spPr bwMode="auto">
          <a:xfrm flipV="1">
            <a:off x="1398425" y="3408846"/>
            <a:ext cx="358775" cy="587375"/>
          </a:xfrm>
          <a:prstGeom prst="line">
            <a:avLst/>
          </a:prstGeom>
          <a:noFill/>
          <a:ln w="76200">
            <a:solidFill>
              <a:srgbClr val="00CC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" name="Line 28"/>
          <p:cNvSpPr>
            <a:spLocks noChangeShapeType="1"/>
          </p:cNvSpPr>
          <p:nvPr/>
        </p:nvSpPr>
        <p:spPr bwMode="auto">
          <a:xfrm flipV="1">
            <a:off x="1920875" y="3692525"/>
            <a:ext cx="330200" cy="284163"/>
          </a:xfrm>
          <a:prstGeom prst="line">
            <a:avLst/>
          </a:prstGeom>
          <a:noFill/>
          <a:ln w="76200">
            <a:solidFill>
              <a:srgbClr val="00CC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" name="Line 29"/>
          <p:cNvSpPr>
            <a:spLocks noChangeShapeType="1"/>
          </p:cNvSpPr>
          <p:nvPr/>
        </p:nvSpPr>
        <p:spPr bwMode="auto">
          <a:xfrm flipV="1">
            <a:off x="2555875" y="3803650"/>
            <a:ext cx="311150" cy="165100"/>
          </a:xfrm>
          <a:prstGeom prst="line">
            <a:avLst/>
          </a:prstGeom>
          <a:noFill/>
          <a:ln w="76200">
            <a:solidFill>
              <a:srgbClr val="00CC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" name="Line 26"/>
          <p:cNvSpPr>
            <a:spLocks noChangeShapeType="1"/>
          </p:cNvSpPr>
          <p:nvPr/>
        </p:nvSpPr>
        <p:spPr bwMode="auto">
          <a:xfrm flipV="1">
            <a:off x="3046413" y="3832225"/>
            <a:ext cx="357187" cy="136525"/>
          </a:xfrm>
          <a:prstGeom prst="line">
            <a:avLst/>
          </a:prstGeom>
          <a:noFill/>
          <a:ln w="76200">
            <a:solidFill>
              <a:srgbClr val="00CC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9" name="Line 27"/>
          <p:cNvSpPr>
            <a:spLocks noChangeShapeType="1"/>
          </p:cNvSpPr>
          <p:nvPr/>
        </p:nvSpPr>
        <p:spPr bwMode="auto">
          <a:xfrm flipV="1">
            <a:off x="3556000" y="3857625"/>
            <a:ext cx="376238" cy="112713"/>
          </a:xfrm>
          <a:prstGeom prst="line">
            <a:avLst/>
          </a:prstGeom>
          <a:noFill/>
          <a:ln w="76200">
            <a:solidFill>
              <a:srgbClr val="00CC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" name="Arc 7"/>
          <p:cNvSpPr>
            <a:spLocks/>
          </p:cNvSpPr>
          <p:nvPr/>
        </p:nvSpPr>
        <p:spPr bwMode="auto">
          <a:xfrm rot="10800000">
            <a:off x="5692775" y="2835275"/>
            <a:ext cx="2000250" cy="1166813"/>
          </a:xfrm>
          <a:custGeom>
            <a:avLst/>
            <a:gdLst>
              <a:gd name="T0" fmla="*/ 0 w 43200"/>
              <a:gd name="T1" fmla="*/ 2147483647 h 21600"/>
              <a:gd name="T2" fmla="*/ 2147483647 w 43200"/>
              <a:gd name="T3" fmla="*/ 2147483647 h 21600"/>
              <a:gd name="T4" fmla="*/ 2144150902 w 43200"/>
              <a:gd name="T5" fmla="*/ 2147483647 h 21600"/>
              <a:gd name="T6" fmla="*/ 0 60000 65536"/>
              <a:gd name="T7" fmla="*/ 0 60000 65536"/>
              <a:gd name="T8" fmla="*/ 0 60000 65536"/>
              <a:gd name="T9" fmla="*/ 0 w 43200"/>
              <a:gd name="T10" fmla="*/ 0 h 21600"/>
              <a:gd name="T11" fmla="*/ 43200 w 432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21600" fill="none" extrusionOk="0">
                <a:moveTo>
                  <a:pt x="-1" y="21599"/>
                </a:moveTo>
                <a:cubicBezTo>
                  <a:pt x="0" y="9670"/>
                  <a:pt x="9670" y="0"/>
                  <a:pt x="21600" y="0"/>
                </a:cubicBezTo>
                <a:cubicBezTo>
                  <a:pt x="33506" y="-1"/>
                  <a:pt x="43167" y="9634"/>
                  <a:pt x="43199" y="21541"/>
                </a:cubicBezTo>
              </a:path>
              <a:path w="43200" h="21600" stroke="0" extrusionOk="0">
                <a:moveTo>
                  <a:pt x="-1" y="21599"/>
                </a:moveTo>
                <a:cubicBezTo>
                  <a:pt x="0" y="9670"/>
                  <a:pt x="9670" y="0"/>
                  <a:pt x="21600" y="0"/>
                </a:cubicBezTo>
                <a:cubicBezTo>
                  <a:pt x="33506" y="-1"/>
                  <a:pt x="43167" y="9634"/>
                  <a:pt x="43199" y="21541"/>
                </a:cubicBezTo>
                <a:lnTo>
                  <a:pt x="21600" y="21600"/>
                </a:lnTo>
                <a:lnTo>
                  <a:pt x="-1" y="21599"/>
                </a:lnTo>
                <a:close/>
              </a:path>
            </a:pathLst>
          </a:custGeom>
          <a:noFill/>
          <a:ln w="25400" cap="rnd">
            <a:solidFill>
              <a:srgbClr val="00CC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1" name="Arc 8"/>
          <p:cNvSpPr>
            <a:spLocks/>
          </p:cNvSpPr>
          <p:nvPr/>
        </p:nvSpPr>
        <p:spPr bwMode="auto">
          <a:xfrm>
            <a:off x="5643563" y="2786063"/>
            <a:ext cx="1381125" cy="1792287"/>
          </a:xfrm>
          <a:custGeom>
            <a:avLst/>
            <a:gdLst>
              <a:gd name="T0" fmla="*/ 2147483647 w 21600"/>
              <a:gd name="T1" fmla="*/ 0 h 21122"/>
              <a:gd name="T2" fmla="*/ 1181614588 w 21600"/>
              <a:gd name="T3" fmla="*/ 2147483647 h 21122"/>
              <a:gd name="T4" fmla="*/ 0 w 21600"/>
              <a:gd name="T5" fmla="*/ 0 h 21122"/>
              <a:gd name="T6" fmla="*/ 0 60000 65536"/>
              <a:gd name="T7" fmla="*/ 0 60000 65536"/>
              <a:gd name="T8" fmla="*/ 0 60000 65536"/>
              <a:gd name="T9" fmla="*/ 0 w 21600"/>
              <a:gd name="T10" fmla="*/ 0 h 21122"/>
              <a:gd name="T11" fmla="*/ 21600 w 21600"/>
              <a:gd name="T12" fmla="*/ 21122 h 2112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122" fill="none" extrusionOk="0">
                <a:moveTo>
                  <a:pt x="21600" y="0"/>
                </a:moveTo>
                <a:cubicBezTo>
                  <a:pt x="21600" y="10187"/>
                  <a:pt x="14481" y="18989"/>
                  <a:pt x="4519" y="21121"/>
                </a:cubicBezTo>
              </a:path>
              <a:path w="21600" h="21122" stroke="0" extrusionOk="0">
                <a:moveTo>
                  <a:pt x="21600" y="0"/>
                </a:moveTo>
                <a:cubicBezTo>
                  <a:pt x="21600" y="10187"/>
                  <a:pt x="14481" y="18989"/>
                  <a:pt x="4519" y="21121"/>
                </a:cubicBezTo>
                <a:lnTo>
                  <a:pt x="0" y="0"/>
                </a:lnTo>
                <a:lnTo>
                  <a:pt x="21600" y="0"/>
                </a:lnTo>
                <a:close/>
              </a:path>
            </a:pathLst>
          </a:custGeom>
          <a:noFill/>
          <a:ln w="25400" cap="rnd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2" name="Rectangle 10"/>
          <p:cNvSpPr>
            <a:spLocks noChangeArrowheads="1"/>
          </p:cNvSpPr>
          <p:nvPr/>
        </p:nvSpPr>
        <p:spPr bwMode="auto">
          <a:xfrm>
            <a:off x="6589575" y="2353419"/>
            <a:ext cx="764633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charset="0"/>
              </a:rPr>
              <a:t>MC(y</a:t>
            </a: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charset="0"/>
              </a:rPr>
              <a:t>)</a:t>
            </a:r>
          </a:p>
        </p:txBody>
      </p:sp>
      <p:sp>
        <p:nvSpPr>
          <p:cNvPr id="23" name="Rectangle 9"/>
          <p:cNvSpPr>
            <a:spLocks noChangeArrowheads="1"/>
          </p:cNvSpPr>
          <p:nvPr/>
        </p:nvSpPr>
        <p:spPr bwMode="auto">
          <a:xfrm>
            <a:off x="7473581" y="2390277"/>
            <a:ext cx="73257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CCFF"/>
                </a:solidFill>
                <a:effectLst/>
                <a:uLnTx/>
                <a:uFillTx/>
                <a:latin typeface="Arial" charset="0"/>
              </a:rPr>
              <a:t>AC(y)</a:t>
            </a:r>
          </a:p>
        </p:txBody>
      </p:sp>
      <p:sp>
        <p:nvSpPr>
          <p:cNvPr id="24" name="Rectangle 17"/>
          <p:cNvSpPr>
            <a:spLocks noChangeArrowheads="1"/>
          </p:cNvSpPr>
          <p:nvPr/>
        </p:nvSpPr>
        <p:spPr bwMode="auto">
          <a:xfrm>
            <a:off x="6388100" y="4879975"/>
            <a:ext cx="45525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y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3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*</a:t>
            </a:r>
          </a:p>
        </p:txBody>
      </p:sp>
      <p:sp>
        <p:nvSpPr>
          <p:cNvPr id="25" name="Line 18"/>
          <p:cNvSpPr>
            <a:spLocks noChangeShapeType="1"/>
          </p:cNvSpPr>
          <p:nvPr/>
        </p:nvSpPr>
        <p:spPr bwMode="auto">
          <a:xfrm>
            <a:off x="6681788" y="3962400"/>
            <a:ext cx="0" cy="89535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pic>
        <p:nvPicPr>
          <p:cNvPr id="1710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262" y="1249407"/>
            <a:ext cx="1909605" cy="640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Rectangle 13"/>
          <p:cNvSpPr>
            <a:spLocks noChangeArrowheads="1"/>
          </p:cNvSpPr>
          <p:nvPr/>
        </p:nvSpPr>
        <p:spPr bwMode="auto">
          <a:xfrm>
            <a:off x="1354609" y="1643063"/>
            <a:ext cx="2577629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CCFF"/>
                </a:solidFill>
                <a:effectLst/>
                <a:uLnTx/>
                <a:uFillTx/>
              </a:rPr>
              <a:t>LANGFRISTIGE MARKT-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noProof="0" dirty="0" smtClean="0">
                <a:solidFill>
                  <a:srgbClr val="00CCFF"/>
                </a:solidFill>
              </a:rPr>
              <a:t>ANGEBOTSKURVE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CCFF"/>
              </a:solidFill>
              <a:effectLst/>
              <a:uLnTx/>
              <a:uFillTx/>
            </a:endParaRPr>
          </a:p>
        </p:txBody>
      </p:sp>
      <p:sp>
        <p:nvSpPr>
          <p:cNvPr id="28" name="Rectangle 20"/>
          <p:cNvSpPr>
            <a:spLocks noChangeArrowheads="1"/>
          </p:cNvSpPr>
          <p:nvPr/>
        </p:nvSpPr>
        <p:spPr bwMode="auto">
          <a:xfrm>
            <a:off x="1122490" y="5307724"/>
            <a:ext cx="7851508" cy="83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AN</a:t>
            </a:r>
            <a:r>
              <a:rPr kumimoji="0" lang="en-US" altLang="de-DE" sz="16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DER BASIS JEDES ABSCHNITTS DER ANGEBOTSKURVE SIND DIE </a:t>
            </a:r>
            <a:r>
              <a:rPr kumimoji="0" lang="en-US" alt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AC(y)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IM MINIMUM.  </a:t>
            </a:r>
            <a:r>
              <a:rPr kumimoji="0" lang="de-AT" alt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WENN DIE UNTERNEHMEN „KLEINER“ WERDEN,</a:t>
            </a:r>
            <a:r>
              <a:rPr kumimoji="0" lang="de-AT" altLang="de-DE" sz="16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WERDEN DIE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AT" altLang="ja-JP" sz="1600" b="0" baseline="0" dirty="0" smtClean="0">
                <a:solidFill>
                  <a:srgbClr val="000000"/>
                </a:solidFill>
              </a:rPr>
              <a:t>ABSCHNITTE</a:t>
            </a:r>
            <a:r>
              <a:rPr lang="de-AT" altLang="ja-JP" sz="1600" b="0" dirty="0" smtClean="0">
                <a:solidFill>
                  <a:srgbClr val="000000"/>
                </a:solidFill>
              </a:rPr>
              <a:t> KÜRZER</a:t>
            </a:r>
            <a:r>
              <a:rPr kumimoji="0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.</a:t>
            </a:r>
            <a:endParaRPr kumimoji="0" lang="en-US" altLang="de-DE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728122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072" y="437475"/>
            <a:ext cx="8695857" cy="497205"/>
          </a:xfrm>
        </p:spPr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KONSTRUKTION DER LANGFRISTIGEN ANGEBOTSKURVE </a:t>
            </a:r>
            <a:r>
              <a:rPr lang="de-DE" dirty="0" smtClean="0">
                <a:solidFill>
                  <a:srgbClr val="000000"/>
                </a:solidFill>
              </a:rPr>
              <a:t>(2)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81645" y="6567803"/>
            <a:ext cx="8595268" cy="186679"/>
          </a:xfrm>
        </p:spPr>
        <p:txBody>
          <a:bodyPr/>
          <a:lstStyle/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</a:t>
            </a:r>
            <a:r>
              <a:rPr lang="de-DE" dirty="0" err="1" smtClean="0"/>
              <a:t>Gruyter</a:t>
            </a:r>
            <a:r>
              <a:rPr lang="de-DE" dirty="0" smtClean="0"/>
              <a:t>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904875" y="1643063"/>
            <a:ext cx="0" cy="31908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904875" y="4857750"/>
            <a:ext cx="33813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5381625" y="1643063"/>
            <a:ext cx="0" cy="31908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381625" y="4857750"/>
            <a:ext cx="28813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0" name="Rectangle 18"/>
          <p:cNvSpPr>
            <a:spLocks noChangeArrowheads="1"/>
          </p:cNvSpPr>
          <p:nvPr/>
        </p:nvSpPr>
        <p:spPr bwMode="auto">
          <a:xfrm>
            <a:off x="531826" y="1520511"/>
            <a:ext cx="3109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</a:p>
        </p:txBody>
      </p:sp>
      <p:sp>
        <p:nvSpPr>
          <p:cNvPr id="11" name="Rectangle 20"/>
          <p:cNvSpPr>
            <a:spLocks noChangeArrowheads="1"/>
          </p:cNvSpPr>
          <p:nvPr/>
        </p:nvSpPr>
        <p:spPr bwMode="auto">
          <a:xfrm>
            <a:off x="3934648" y="4895850"/>
            <a:ext cx="32220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Y</a:t>
            </a:r>
          </a:p>
        </p:txBody>
      </p:sp>
      <p:sp>
        <p:nvSpPr>
          <p:cNvPr id="12" name="Rectangle 19"/>
          <p:cNvSpPr>
            <a:spLocks noChangeArrowheads="1"/>
          </p:cNvSpPr>
          <p:nvPr/>
        </p:nvSpPr>
        <p:spPr bwMode="auto">
          <a:xfrm>
            <a:off x="4975392" y="1520511"/>
            <a:ext cx="3109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8004175" y="4895850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y</a:t>
            </a:r>
          </a:p>
        </p:txBody>
      </p:sp>
      <p:sp>
        <p:nvSpPr>
          <p:cNvPr id="15" name="Line 21"/>
          <p:cNvSpPr>
            <a:spLocks noChangeShapeType="1"/>
          </p:cNvSpPr>
          <p:nvPr/>
        </p:nvSpPr>
        <p:spPr bwMode="auto">
          <a:xfrm>
            <a:off x="904875" y="3970338"/>
            <a:ext cx="3190875" cy="0"/>
          </a:xfrm>
          <a:prstGeom prst="line">
            <a:avLst/>
          </a:prstGeom>
          <a:noFill/>
          <a:ln w="76200">
            <a:solidFill>
              <a:srgbClr val="00CC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" name="Line 20"/>
          <p:cNvSpPr>
            <a:spLocks noChangeShapeType="1"/>
          </p:cNvSpPr>
          <p:nvPr/>
        </p:nvSpPr>
        <p:spPr bwMode="auto">
          <a:xfrm>
            <a:off x="904875" y="3970338"/>
            <a:ext cx="7262813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pic>
        <p:nvPicPr>
          <p:cNvPr id="1720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7874" y="1514475"/>
            <a:ext cx="1912662" cy="640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Arc 7"/>
          <p:cNvSpPr>
            <a:spLocks/>
          </p:cNvSpPr>
          <p:nvPr/>
        </p:nvSpPr>
        <p:spPr bwMode="auto">
          <a:xfrm rot="10800000">
            <a:off x="5429250" y="2835275"/>
            <a:ext cx="166688" cy="1166813"/>
          </a:xfrm>
          <a:custGeom>
            <a:avLst/>
            <a:gdLst>
              <a:gd name="T0" fmla="*/ 0 w 43200"/>
              <a:gd name="T1" fmla="*/ 2147483647 h 21600"/>
              <a:gd name="T2" fmla="*/ 2481679 w 43200"/>
              <a:gd name="T3" fmla="*/ 2147483647 h 21600"/>
              <a:gd name="T4" fmla="*/ 1240838 w 43200"/>
              <a:gd name="T5" fmla="*/ 2147483647 h 21600"/>
              <a:gd name="T6" fmla="*/ 0 60000 65536"/>
              <a:gd name="T7" fmla="*/ 0 60000 65536"/>
              <a:gd name="T8" fmla="*/ 0 60000 65536"/>
              <a:gd name="T9" fmla="*/ 0 w 43200"/>
              <a:gd name="T10" fmla="*/ 0 h 21600"/>
              <a:gd name="T11" fmla="*/ 43200 w 432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21600" fill="none" extrusionOk="0">
                <a:moveTo>
                  <a:pt x="-1" y="21599"/>
                </a:moveTo>
                <a:cubicBezTo>
                  <a:pt x="0" y="9670"/>
                  <a:pt x="9670" y="0"/>
                  <a:pt x="21600" y="0"/>
                </a:cubicBezTo>
                <a:cubicBezTo>
                  <a:pt x="33505" y="-1"/>
                  <a:pt x="43166" y="9633"/>
                  <a:pt x="43199" y="21539"/>
                </a:cubicBezTo>
              </a:path>
              <a:path w="43200" h="21600" stroke="0" extrusionOk="0">
                <a:moveTo>
                  <a:pt x="-1" y="21599"/>
                </a:moveTo>
                <a:cubicBezTo>
                  <a:pt x="0" y="9670"/>
                  <a:pt x="9670" y="0"/>
                  <a:pt x="21600" y="0"/>
                </a:cubicBezTo>
                <a:cubicBezTo>
                  <a:pt x="33505" y="-1"/>
                  <a:pt x="43166" y="9633"/>
                  <a:pt x="43199" y="21539"/>
                </a:cubicBezTo>
                <a:lnTo>
                  <a:pt x="21600" y="21600"/>
                </a:lnTo>
                <a:lnTo>
                  <a:pt x="-1" y="21599"/>
                </a:lnTo>
                <a:close/>
              </a:path>
            </a:pathLst>
          </a:custGeom>
          <a:noFill/>
          <a:ln w="25400" cap="rnd">
            <a:solidFill>
              <a:srgbClr val="00CC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9" name="Line 18"/>
          <p:cNvSpPr>
            <a:spLocks noChangeShapeType="1"/>
          </p:cNvSpPr>
          <p:nvPr/>
        </p:nvSpPr>
        <p:spPr bwMode="auto">
          <a:xfrm>
            <a:off x="5467350" y="3962400"/>
            <a:ext cx="0" cy="89535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0" name="Arc 8"/>
          <p:cNvSpPr>
            <a:spLocks/>
          </p:cNvSpPr>
          <p:nvPr/>
        </p:nvSpPr>
        <p:spPr bwMode="auto">
          <a:xfrm>
            <a:off x="5286375" y="2786063"/>
            <a:ext cx="261938" cy="1679575"/>
          </a:xfrm>
          <a:custGeom>
            <a:avLst/>
            <a:gdLst>
              <a:gd name="T0" fmla="*/ 38520154 w 21600"/>
              <a:gd name="T1" fmla="*/ 0 h 19786"/>
              <a:gd name="T2" fmla="*/ 15452596 w 21600"/>
              <a:gd name="T3" fmla="*/ 2147483647 h 19786"/>
              <a:gd name="T4" fmla="*/ 0 w 21600"/>
              <a:gd name="T5" fmla="*/ 0 h 19786"/>
              <a:gd name="T6" fmla="*/ 0 60000 65536"/>
              <a:gd name="T7" fmla="*/ 0 60000 65536"/>
              <a:gd name="T8" fmla="*/ 0 60000 65536"/>
              <a:gd name="T9" fmla="*/ 0 w 21600"/>
              <a:gd name="T10" fmla="*/ 0 h 19786"/>
              <a:gd name="T11" fmla="*/ 21600 w 21600"/>
              <a:gd name="T12" fmla="*/ 19786 h 1978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9786" fill="none" extrusionOk="0">
                <a:moveTo>
                  <a:pt x="21600" y="0"/>
                </a:moveTo>
                <a:cubicBezTo>
                  <a:pt x="21600" y="8578"/>
                  <a:pt x="16523" y="16344"/>
                  <a:pt x="8664" y="19785"/>
                </a:cubicBezTo>
              </a:path>
              <a:path w="21600" h="19786" stroke="0" extrusionOk="0">
                <a:moveTo>
                  <a:pt x="21600" y="0"/>
                </a:moveTo>
                <a:cubicBezTo>
                  <a:pt x="21600" y="8578"/>
                  <a:pt x="16523" y="16344"/>
                  <a:pt x="8664" y="19785"/>
                </a:cubicBezTo>
                <a:lnTo>
                  <a:pt x="0" y="0"/>
                </a:lnTo>
                <a:lnTo>
                  <a:pt x="21600" y="0"/>
                </a:lnTo>
                <a:close/>
              </a:path>
            </a:pathLst>
          </a:custGeom>
          <a:noFill/>
          <a:ln w="25400" cap="rnd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pic>
        <p:nvPicPr>
          <p:cNvPr id="1720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625" y="2359024"/>
            <a:ext cx="726211" cy="385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203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0986" y="2926638"/>
            <a:ext cx="843309" cy="63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904875" y="5347150"/>
            <a:ext cx="8371647" cy="862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WENN DIE UNTERNEHMEN RELATIV ZUM MARKT SEHR KLEIN WERDEN, 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AT" altLang="de-DE" sz="1600" kern="0" dirty="0" smtClean="0">
                <a:solidFill>
                  <a:srgbClr val="000000"/>
                </a:solidFill>
              </a:rPr>
              <a:t>DANN VERLÄUFT DIE LANGFRISTIGE MARKTANGEBOTSKURVE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HORIZONTAL</a:t>
            </a:r>
            <a:r>
              <a:rPr kumimoji="0" lang="de-AT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BEIM MINIMUM DER DURCHSCHNITTSKOSTEN</a:t>
            </a:r>
            <a:r>
              <a:rPr kumimoji="0" lang="de-AT" altLang="de-DE" sz="18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.</a:t>
            </a:r>
            <a:endParaRPr kumimoji="0" lang="en-US" altLang="de-DE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pic>
        <p:nvPicPr>
          <p:cNvPr id="16793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2549" y="1841117"/>
            <a:ext cx="2620963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 flipV="1">
            <a:off x="787063" y="1179443"/>
            <a:ext cx="8697417" cy="4975613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90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3567" y="649510"/>
            <a:ext cx="8695857" cy="331151"/>
          </a:xfrm>
        </p:spPr>
        <p:txBody>
          <a:bodyPr/>
          <a:lstStyle/>
          <a:p>
            <a:r>
              <a:rPr lang="de-DE" dirty="0" smtClean="0"/>
              <a:t>LANGFRISTIGE WIRKUNGEN DER BESTEUERUNG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126435"/>
            <a:ext cx="8697417" cy="5074341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</a:t>
            </a:r>
            <a:r>
              <a:rPr lang="de-DE" dirty="0" err="1" smtClean="0"/>
              <a:t>Gruyter</a:t>
            </a:r>
            <a:r>
              <a:rPr lang="de-DE" dirty="0" smtClean="0"/>
              <a:t>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 flipV="1">
            <a:off x="1619250" y="1808163"/>
            <a:ext cx="0" cy="33099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619250" y="5119688"/>
            <a:ext cx="426243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1619250" y="2571750"/>
            <a:ext cx="3571875" cy="254793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9" name="Line 15"/>
          <p:cNvSpPr>
            <a:spLocks noChangeShapeType="1"/>
          </p:cNvSpPr>
          <p:nvPr/>
        </p:nvSpPr>
        <p:spPr bwMode="auto">
          <a:xfrm>
            <a:off x="1619250" y="3595688"/>
            <a:ext cx="3381375" cy="0"/>
          </a:xfrm>
          <a:prstGeom prst="line">
            <a:avLst/>
          </a:prstGeom>
          <a:noFill/>
          <a:ln w="254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1619250" y="4357688"/>
            <a:ext cx="3381375" cy="0"/>
          </a:xfrm>
          <a:prstGeom prst="line">
            <a:avLst/>
          </a:prstGeom>
          <a:noFill/>
          <a:ln w="254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1" name="Line 21"/>
          <p:cNvSpPr>
            <a:spLocks noChangeShapeType="1"/>
          </p:cNvSpPr>
          <p:nvPr/>
        </p:nvSpPr>
        <p:spPr bwMode="auto">
          <a:xfrm flipV="1">
            <a:off x="4600575" y="3587750"/>
            <a:ext cx="0" cy="75088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2" name="Line 18"/>
          <p:cNvSpPr>
            <a:spLocks noChangeShapeType="1"/>
          </p:cNvSpPr>
          <p:nvPr/>
        </p:nvSpPr>
        <p:spPr bwMode="auto">
          <a:xfrm>
            <a:off x="3014663" y="3602038"/>
            <a:ext cx="0" cy="1500187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4" name="Line 7"/>
          <p:cNvSpPr>
            <a:spLocks noChangeShapeType="1"/>
          </p:cNvSpPr>
          <p:nvPr/>
        </p:nvSpPr>
        <p:spPr bwMode="auto">
          <a:xfrm>
            <a:off x="4124325" y="4367213"/>
            <a:ext cx="0" cy="735012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5072063" y="3362325"/>
            <a:ext cx="2987997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</a:rPr>
              <a:t>LANGFRISTIGES ANGEBOT 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5F5F5F"/>
                </a:solidFill>
              </a:rPr>
              <a:t>(MIT STEUER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</a:rPr>
              <a:t>)</a:t>
            </a: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5072063" y="4100513"/>
            <a:ext cx="2987997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en-US" altLang="de-DE" sz="1600" kern="0" dirty="0">
                <a:solidFill>
                  <a:srgbClr val="5F5F5F"/>
                </a:solidFill>
              </a:rPr>
              <a:t>LANGFRISTIGES ANGEBOT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en-US" altLang="de-DE" sz="1600" kern="0" dirty="0" smtClean="0">
                <a:solidFill>
                  <a:srgbClr val="5F5F5F"/>
                </a:solidFill>
              </a:rPr>
              <a:t>(OHNE STEUER</a:t>
            </a:r>
            <a:r>
              <a:rPr lang="en-US" altLang="de-DE" sz="1600" kern="0" dirty="0">
                <a:solidFill>
                  <a:srgbClr val="5F5F5F"/>
                </a:solidFill>
              </a:rPr>
              <a:t>)</a:t>
            </a:r>
          </a:p>
        </p:txBody>
      </p:sp>
      <p:sp>
        <p:nvSpPr>
          <p:cNvPr id="17" name="Rectangle 20"/>
          <p:cNvSpPr>
            <a:spLocks noChangeArrowheads="1"/>
          </p:cNvSpPr>
          <p:nvPr/>
        </p:nvSpPr>
        <p:spPr bwMode="auto">
          <a:xfrm>
            <a:off x="959613" y="3198746"/>
            <a:ext cx="743793" cy="646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b</a:t>
            </a: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= 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  <a:r>
              <a:rPr kumimoji="0" lang="en-US" altLang="de-DE" sz="1800" b="1" i="0" u="none" strike="noStrike" kern="0" cap="none" spc="0" normalizeH="0" baseline="30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</a:t>
            </a:r>
            <a:r>
              <a:rPr kumimoji="0" lang="en-US" altLang="de-DE" sz="18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+ t</a:t>
            </a:r>
          </a:p>
        </p:txBody>
      </p:sp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848230" y="4175082"/>
            <a:ext cx="81432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 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= </a:t>
            </a: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  <a:r>
              <a:rPr kumimoji="0" lang="en-US" altLang="de-DE" sz="1600" b="1" i="0" u="none" strike="noStrike" kern="0" cap="none" spc="0" normalizeH="0" baseline="30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</a:t>
            </a:r>
            <a:endParaRPr kumimoji="0" lang="en-US" altLang="de-DE" sz="1600" b="1" i="0" u="none" strike="noStrike" kern="0" cap="none" spc="0" normalizeH="0" baseline="30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9" name="Rectangle 12"/>
          <p:cNvSpPr>
            <a:spLocks noChangeArrowheads="1"/>
          </p:cNvSpPr>
          <p:nvPr/>
        </p:nvSpPr>
        <p:spPr bwMode="auto">
          <a:xfrm>
            <a:off x="2106302" y="2551199"/>
            <a:ext cx="2231380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MARKTNACHFRAGE</a:t>
            </a:r>
          </a:p>
        </p:txBody>
      </p:sp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1255393" y="1770900"/>
            <a:ext cx="327013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</a:p>
        </p:txBody>
      </p:sp>
      <p:sp>
        <p:nvSpPr>
          <p:cNvPr id="21" name="Rectangle 19"/>
          <p:cNvSpPr>
            <a:spLocks noChangeArrowheads="1"/>
          </p:cNvSpPr>
          <p:nvPr/>
        </p:nvSpPr>
        <p:spPr bwMode="auto">
          <a:xfrm>
            <a:off x="2830859" y="5151311"/>
            <a:ext cx="39113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Q</a:t>
            </a:r>
            <a:r>
              <a:rPr kumimoji="0" lang="en-US" altLang="de-DE" sz="1600" b="1" i="0" u="none" strike="noStrike" kern="0" cap="none" spc="0" normalizeH="0" baseline="30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</a:t>
            </a:r>
            <a:endParaRPr kumimoji="0" lang="en-US" altLang="de-DE" sz="1600" b="1" i="0" u="none" strike="noStrike" kern="0" cap="none" spc="0" normalizeH="0" baseline="30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2" name="Rectangle 13"/>
          <p:cNvSpPr>
            <a:spLocks noChangeArrowheads="1"/>
          </p:cNvSpPr>
          <p:nvPr/>
        </p:nvSpPr>
        <p:spPr bwMode="auto">
          <a:xfrm>
            <a:off x="3918030" y="5128039"/>
            <a:ext cx="421590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Q</a:t>
            </a:r>
            <a:r>
              <a:rPr kumimoji="0" lang="en-US" altLang="de-DE" sz="1600" b="1" i="0" u="none" strike="noStrike" kern="0" cap="none" spc="0" normalizeH="0" baseline="30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</a:t>
            </a:r>
            <a:endParaRPr kumimoji="0" lang="en-US" altLang="de-DE" sz="1600" b="1" i="0" u="none" strike="noStrike" kern="0" cap="none" spc="0" normalizeH="0" baseline="30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3" name="Rectangle 11"/>
          <p:cNvSpPr>
            <a:spLocks noChangeArrowheads="1"/>
          </p:cNvSpPr>
          <p:nvPr/>
        </p:nvSpPr>
        <p:spPr bwMode="auto">
          <a:xfrm>
            <a:off x="5602765" y="5162620"/>
            <a:ext cx="57387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X, Y</a:t>
            </a: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3750469" y="1524678"/>
            <a:ext cx="5382884" cy="862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LANGFRISTIG ZAHLEN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– WEGEN DER </a:t>
            </a:r>
            <a:r>
              <a:rPr lang="en-US" altLang="de-DE" sz="1600" kern="0" noProof="0" dirty="0" smtClean="0">
                <a:solidFill>
                  <a:srgbClr val="000000"/>
                </a:solidFill>
              </a:rPr>
              <a:t>(NAHEZU) 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noProof="0" dirty="0" smtClean="0">
                <a:solidFill>
                  <a:srgbClr val="000000"/>
                </a:solidFill>
              </a:rPr>
              <a:t>HORIZONTALEN ANGEBOTSKURVE – DIE KÄUFER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DIE</a:t>
            </a:r>
            <a:r>
              <a:rPr kumimoji="0" lang="en-US" altLang="de-DE" sz="1600" b="1" i="0" u="none" strike="noStrike" kern="0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GESAMTE UMSATZ- ODER MEHRWERTSTEUER</a:t>
            </a:r>
            <a:r>
              <a:rPr kumimoji="0" lang="en-US" altLang="de-DE" sz="1800" b="1" i="0" u="none" strike="noStrike" kern="0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.</a:t>
            </a:r>
            <a:endParaRPr kumimoji="0" lang="en-US" altLang="de-DE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541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7842" y="653390"/>
            <a:ext cx="8695857" cy="317898"/>
          </a:xfrm>
        </p:spPr>
        <p:txBody>
          <a:bodyPr/>
          <a:lstStyle/>
          <a:p>
            <a:r>
              <a:rPr lang="de-DE" dirty="0" smtClean="0"/>
              <a:t>KONSTANTE INPUTS UND ÖKONOMISCHE RENTEN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020417"/>
            <a:ext cx="8697417" cy="5180359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EIN KONSTANTER INPUT, WIE ZUM BEISPIEL EINE Konzession oder lizenz, verursacht langfristig fixe kosten.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gesamtkosten des unternehmens sind die summe aus den variablen kosten und der lizenzgebühr, F.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Durch wettbewerb werden die lizenzgebühren so hoch sein wie der damit erzielte gewinn: es könnte immer jemand die lizenz erwerben, der dafür als preis den damit zu erzielenden gewinn zahlt.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wert der lizenz entspricht genau deR mit der lizenz zu erzielenden SUMME DER diskontierten erträge.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Somit werden durch die lizenz (oder durch ein patent oder durch eine andere zugangsbeschränkung) allfällige ökonomische gewinne langfristig weg konkurrenziert.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Es entstehen ökonomische Renten, das sind Zahlungen für einen input, die über das hinausgehen, was erforderlich wäre, um diesen input in der gegenwärtigen beschäftigung zu halten.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</a:t>
            </a:r>
            <a:r>
              <a:rPr lang="de-DE" dirty="0" err="1" smtClean="0"/>
              <a:t>Gruyter</a:t>
            </a:r>
            <a:r>
              <a:rPr lang="de-DE" dirty="0" smtClean="0"/>
              <a:t>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020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7550" y="702519"/>
            <a:ext cx="8695857" cy="497205"/>
          </a:xfrm>
        </p:spPr>
        <p:txBody>
          <a:bodyPr/>
          <a:lstStyle/>
          <a:p>
            <a:r>
              <a:rPr lang="de-DE" dirty="0"/>
              <a:t>KONSTANTE INPUTS UND ÖKONOMISCHE </a:t>
            </a:r>
            <a:r>
              <a:rPr lang="de-DE" dirty="0" smtClean="0"/>
              <a:t>RENTEN – grafisch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60558" y="1497496"/>
            <a:ext cx="8697417" cy="4690028"/>
          </a:xfrm>
        </p:spPr>
        <p:txBody>
          <a:bodyPr/>
          <a:lstStyle/>
          <a:p>
            <a:r>
              <a:rPr lang="de-DE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</a:t>
            </a:r>
            <a:r>
              <a:rPr lang="de-DE" dirty="0" err="1" smtClean="0"/>
              <a:t>Gruyter</a:t>
            </a:r>
            <a:r>
              <a:rPr lang="de-DE" dirty="0" smtClean="0"/>
              <a:t>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452563" y="1690688"/>
            <a:ext cx="0" cy="32385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452563" y="4953000"/>
            <a:ext cx="44053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8" name="Arc 9"/>
          <p:cNvSpPr>
            <a:spLocks/>
          </p:cNvSpPr>
          <p:nvPr/>
        </p:nvSpPr>
        <p:spPr bwMode="auto">
          <a:xfrm rot="10800000">
            <a:off x="1509713" y="2693988"/>
            <a:ext cx="2587625" cy="1738312"/>
          </a:xfrm>
          <a:custGeom>
            <a:avLst/>
            <a:gdLst>
              <a:gd name="T0" fmla="*/ 0 w 42073"/>
              <a:gd name="T1" fmla="*/ 2147483647 h 21600"/>
              <a:gd name="T2" fmla="*/ 2147483647 w 42073"/>
              <a:gd name="T3" fmla="*/ 2147483647 h 21600"/>
              <a:gd name="T4" fmla="*/ 2147483647 w 42073"/>
              <a:gd name="T5" fmla="*/ 2147483647 h 21600"/>
              <a:gd name="T6" fmla="*/ 0 60000 65536"/>
              <a:gd name="T7" fmla="*/ 0 60000 65536"/>
              <a:gd name="T8" fmla="*/ 0 60000 65536"/>
              <a:gd name="T9" fmla="*/ 0 w 42073"/>
              <a:gd name="T10" fmla="*/ 0 h 21600"/>
              <a:gd name="T11" fmla="*/ 42073 w 42073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2073" h="21600" fill="none" extrusionOk="0">
                <a:moveTo>
                  <a:pt x="-1" y="21599"/>
                </a:moveTo>
                <a:cubicBezTo>
                  <a:pt x="0" y="9670"/>
                  <a:pt x="9670" y="0"/>
                  <a:pt x="21600" y="0"/>
                </a:cubicBezTo>
                <a:cubicBezTo>
                  <a:pt x="30875" y="-1"/>
                  <a:pt x="39115" y="5921"/>
                  <a:pt x="42072" y="14713"/>
                </a:cubicBezTo>
              </a:path>
              <a:path w="42073" h="21600" stroke="0" extrusionOk="0">
                <a:moveTo>
                  <a:pt x="-1" y="21599"/>
                </a:moveTo>
                <a:cubicBezTo>
                  <a:pt x="0" y="9670"/>
                  <a:pt x="9670" y="0"/>
                  <a:pt x="21600" y="0"/>
                </a:cubicBezTo>
                <a:cubicBezTo>
                  <a:pt x="30875" y="-1"/>
                  <a:pt x="39115" y="5921"/>
                  <a:pt x="42072" y="14713"/>
                </a:cubicBezTo>
                <a:lnTo>
                  <a:pt x="21600" y="21600"/>
                </a:lnTo>
                <a:lnTo>
                  <a:pt x="-1" y="21599"/>
                </a:lnTo>
                <a:close/>
              </a:path>
            </a:pathLst>
          </a:custGeom>
          <a:noFill/>
          <a:ln w="25400" cap="rnd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9" name="Arc 7"/>
          <p:cNvSpPr>
            <a:spLocks/>
          </p:cNvSpPr>
          <p:nvPr/>
        </p:nvSpPr>
        <p:spPr bwMode="auto">
          <a:xfrm rot="10800000">
            <a:off x="1811338" y="1144588"/>
            <a:ext cx="4049712" cy="2239962"/>
          </a:xfrm>
          <a:custGeom>
            <a:avLst/>
            <a:gdLst>
              <a:gd name="T0" fmla="*/ 0 w 39180"/>
              <a:gd name="T1" fmla="*/ 2147483647 h 21600"/>
              <a:gd name="T2" fmla="*/ 2147483647 w 39180"/>
              <a:gd name="T3" fmla="*/ 2147483647 h 21600"/>
              <a:gd name="T4" fmla="*/ 2147483647 w 39180"/>
              <a:gd name="T5" fmla="*/ 2147483647 h 21600"/>
              <a:gd name="T6" fmla="*/ 0 60000 65536"/>
              <a:gd name="T7" fmla="*/ 0 60000 65536"/>
              <a:gd name="T8" fmla="*/ 0 60000 65536"/>
              <a:gd name="T9" fmla="*/ 0 w 39180"/>
              <a:gd name="T10" fmla="*/ 0 h 21600"/>
              <a:gd name="T11" fmla="*/ 39180 w 3918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9180" h="21600" fill="none" extrusionOk="0">
                <a:moveTo>
                  <a:pt x="0" y="10599"/>
                </a:moveTo>
                <a:cubicBezTo>
                  <a:pt x="3888" y="4029"/>
                  <a:pt x="10955" y="-1"/>
                  <a:pt x="18589" y="-1"/>
                </a:cubicBezTo>
                <a:cubicBezTo>
                  <a:pt x="28004" y="-1"/>
                  <a:pt x="36335" y="6099"/>
                  <a:pt x="39179" y="15075"/>
                </a:cubicBezTo>
              </a:path>
              <a:path w="39180" h="21600" stroke="0" extrusionOk="0">
                <a:moveTo>
                  <a:pt x="0" y="10599"/>
                </a:moveTo>
                <a:cubicBezTo>
                  <a:pt x="3888" y="4029"/>
                  <a:pt x="10955" y="-1"/>
                  <a:pt x="18589" y="-1"/>
                </a:cubicBezTo>
                <a:cubicBezTo>
                  <a:pt x="28004" y="-1"/>
                  <a:pt x="36335" y="6099"/>
                  <a:pt x="39179" y="15075"/>
                </a:cubicBezTo>
                <a:lnTo>
                  <a:pt x="18589" y="21600"/>
                </a:lnTo>
                <a:lnTo>
                  <a:pt x="0" y="10599"/>
                </a:lnTo>
                <a:close/>
              </a:path>
            </a:pathLst>
          </a:custGeom>
          <a:noFill/>
          <a:ln w="25400" cap="rnd">
            <a:solidFill>
              <a:srgbClr val="00CC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" name="Arc 8"/>
          <p:cNvSpPr>
            <a:spLocks/>
          </p:cNvSpPr>
          <p:nvPr/>
        </p:nvSpPr>
        <p:spPr bwMode="auto">
          <a:xfrm rot="10800000">
            <a:off x="1501775" y="1835150"/>
            <a:ext cx="4619625" cy="2192338"/>
          </a:xfrm>
          <a:custGeom>
            <a:avLst/>
            <a:gdLst>
              <a:gd name="T0" fmla="*/ 0 w 36936"/>
              <a:gd name="T1" fmla="*/ 2147483647 h 21600"/>
              <a:gd name="T2" fmla="*/ 2147483647 w 36936"/>
              <a:gd name="T3" fmla="*/ 2147483647 h 21600"/>
              <a:gd name="T4" fmla="*/ 2147483647 w 36936"/>
              <a:gd name="T5" fmla="*/ 2147483647 h 21600"/>
              <a:gd name="T6" fmla="*/ 0 60000 65536"/>
              <a:gd name="T7" fmla="*/ 0 60000 65536"/>
              <a:gd name="T8" fmla="*/ 0 60000 65536"/>
              <a:gd name="T9" fmla="*/ 0 w 36936"/>
              <a:gd name="T10" fmla="*/ 0 h 21600"/>
              <a:gd name="T11" fmla="*/ 36936 w 36936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6936" h="21600" fill="none" extrusionOk="0">
                <a:moveTo>
                  <a:pt x="0" y="14535"/>
                </a:moveTo>
                <a:cubicBezTo>
                  <a:pt x="3011" y="5835"/>
                  <a:pt x="11205" y="-1"/>
                  <a:pt x="20412" y="-1"/>
                </a:cubicBezTo>
                <a:cubicBezTo>
                  <a:pt x="26784" y="-1"/>
                  <a:pt x="32831" y="2813"/>
                  <a:pt x="36936" y="7688"/>
                </a:cubicBezTo>
              </a:path>
              <a:path w="36936" h="21600" stroke="0" extrusionOk="0">
                <a:moveTo>
                  <a:pt x="0" y="14535"/>
                </a:moveTo>
                <a:cubicBezTo>
                  <a:pt x="3011" y="5835"/>
                  <a:pt x="11205" y="-1"/>
                  <a:pt x="20412" y="-1"/>
                </a:cubicBezTo>
                <a:cubicBezTo>
                  <a:pt x="26784" y="-1"/>
                  <a:pt x="32831" y="2813"/>
                  <a:pt x="36936" y="7688"/>
                </a:cubicBezTo>
                <a:lnTo>
                  <a:pt x="20412" y="21600"/>
                </a:lnTo>
                <a:lnTo>
                  <a:pt x="0" y="14535"/>
                </a:lnTo>
                <a:close/>
              </a:path>
            </a:pathLst>
          </a:custGeom>
          <a:noFill/>
          <a:ln w="25400" cap="rnd">
            <a:solidFill>
              <a:srgbClr val="3DF5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" name="Line 14"/>
          <p:cNvSpPr>
            <a:spLocks noChangeShapeType="1"/>
          </p:cNvSpPr>
          <p:nvPr/>
        </p:nvSpPr>
        <p:spPr bwMode="auto">
          <a:xfrm>
            <a:off x="3965575" y="3371850"/>
            <a:ext cx="0" cy="1585913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2" name="Rectangle 17"/>
          <p:cNvSpPr>
            <a:spLocks noChangeArrowheads="1"/>
          </p:cNvSpPr>
          <p:nvPr/>
        </p:nvSpPr>
        <p:spPr bwMode="auto">
          <a:xfrm>
            <a:off x="1455737" y="3371850"/>
            <a:ext cx="2509837" cy="619125"/>
          </a:xfrm>
          <a:prstGeom prst="rect">
            <a:avLst/>
          </a:prstGeom>
          <a:solidFill>
            <a:srgbClr val="FF4E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3" name="Rectangle 18"/>
          <p:cNvSpPr>
            <a:spLocks noChangeArrowheads="1"/>
          </p:cNvSpPr>
          <p:nvPr/>
        </p:nvSpPr>
        <p:spPr bwMode="auto">
          <a:xfrm>
            <a:off x="2360613" y="3446463"/>
            <a:ext cx="3109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F</a:t>
            </a:r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1066239" y="3202252"/>
            <a:ext cx="38632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  <a:r>
              <a:rPr kumimoji="0" lang="en-US" altLang="de-DE" sz="1600" b="1" i="0" u="none" strike="noStrike" kern="0" cap="none" spc="0" normalizeH="0" baseline="30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</a:t>
            </a:r>
            <a:endParaRPr kumimoji="0" lang="en-US" altLang="de-DE" sz="1600" b="1" i="0" u="none" strike="noStrike" kern="0" cap="none" spc="0" normalizeH="0" baseline="30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3832586" y="4989513"/>
            <a:ext cx="37991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y*</a:t>
            </a: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5603771" y="4994275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y</a:t>
            </a: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1121974" y="1650162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€</a:t>
            </a:r>
          </a:p>
        </p:txBody>
      </p:sp>
      <p:sp>
        <p:nvSpPr>
          <p:cNvPr id="18" name="Rectangle 12"/>
          <p:cNvSpPr>
            <a:spLocks noChangeArrowheads="1"/>
          </p:cNvSpPr>
          <p:nvPr/>
        </p:nvSpPr>
        <p:spPr bwMode="auto">
          <a:xfrm>
            <a:off x="3765550" y="2210544"/>
            <a:ext cx="75661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charset="0"/>
              </a:rPr>
              <a:t>MC(y)</a:t>
            </a:r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5492357" y="1861653"/>
            <a:ext cx="73257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CCFF"/>
                </a:solidFill>
                <a:effectLst/>
                <a:uLnTx/>
                <a:uFillTx/>
                <a:latin typeface="Arial" charset="0"/>
              </a:rPr>
              <a:t>AC(y)</a:t>
            </a:r>
          </a:p>
        </p:txBody>
      </p:sp>
      <p:sp>
        <p:nvSpPr>
          <p:cNvPr id="20" name="Rectangle 11"/>
          <p:cNvSpPr>
            <a:spLocks noChangeArrowheads="1"/>
          </p:cNvSpPr>
          <p:nvPr/>
        </p:nvSpPr>
        <p:spPr bwMode="auto">
          <a:xfrm>
            <a:off x="6051547" y="2376047"/>
            <a:ext cx="868828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3DF500"/>
                </a:solidFill>
                <a:effectLst/>
                <a:uLnTx/>
                <a:uFillTx/>
                <a:latin typeface="Arial" charset="0"/>
              </a:rPr>
              <a:t>AVC(y)</a:t>
            </a:r>
          </a:p>
        </p:txBody>
      </p:sp>
      <p:sp>
        <p:nvSpPr>
          <p:cNvPr id="21" name="Rectangle 19"/>
          <p:cNvSpPr>
            <a:spLocks noChangeArrowheads="1"/>
          </p:cNvSpPr>
          <p:nvPr/>
        </p:nvSpPr>
        <p:spPr bwMode="auto">
          <a:xfrm>
            <a:off x="5765800" y="3446463"/>
            <a:ext cx="3148298" cy="83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AT" altLang="ja-JP" sz="1600" kern="0" dirty="0" smtClean="0">
                <a:solidFill>
                  <a:srgbClr val="000000"/>
                </a:solidFill>
              </a:rPr>
              <a:t>DER ÖKONOMISCHE GEWINN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ja-JP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DER</a:t>
            </a:r>
            <a:r>
              <a:rPr kumimoji="0" lang="de-AT" altLang="ja-JP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UNTERNEHMUNG IST 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AT" altLang="ja-JP" sz="1600" kern="0" baseline="0" dirty="0" smtClean="0">
                <a:solidFill>
                  <a:srgbClr val="000000"/>
                </a:solidFill>
              </a:rPr>
              <a:t>GLEICH</a:t>
            </a:r>
            <a:r>
              <a:rPr lang="de-AT" altLang="ja-JP" sz="1600" kern="0" dirty="0" smtClean="0">
                <a:solidFill>
                  <a:srgbClr val="000000"/>
                </a:solidFill>
              </a:rPr>
              <a:t> NULL</a:t>
            </a:r>
            <a:r>
              <a:rPr kumimoji="0" lang="en-US" altLang="ja-JP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.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2" name="Rectangle 20"/>
          <p:cNvSpPr>
            <a:spLocks noChangeArrowheads="1"/>
          </p:cNvSpPr>
          <p:nvPr/>
        </p:nvSpPr>
        <p:spPr bwMode="auto">
          <a:xfrm>
            <a:off x="1591878" y="5411735"/>
            <a:ext cx="4546116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F IST DIE ZAHLUNG AN DEN LIZENZGEBER,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F = ÖKONOMISCHE RENTE.</a:t>
            </a:r>
          </a:p>
        </p:txBody>
      </p:sp>
    </p:spTree>
    <p:extLst>
      <p:ext uri="{BB962C8B-B14F-4D97-AF65-F5344CB8AC3E}">
        <p14:creationId xmlns:p14="http://schemas.microsoft.com/office/powerpoint/2010/main" val="82790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Kurzfristiges </a:t>
            </a:r>
            <a:r>
              <a:rPr lang="de-DE" dirty="0" err="1" smtClean="0"/>
              <a:t>marktangebot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Kurzfristig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ist die zahl der unternehmen in einer branche konstant.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Es sei 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S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i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(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p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 die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kurzfristige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angebotsfunktion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des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unternehmens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  <a:r>
              <a:rPr lang="en-US" altLang="de-DE" sz="1600" b="0" cap="none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i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wobei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es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in der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branche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  <a:r>
              <a:rPr lang="en-US" altLang="de-DE" sz="1600" b="0" cap="none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i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= 1, 2, …, 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n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unternehmen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gibt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. </a:t>
            </a:r>
          </a:p>
          <a:p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kurzfristige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angebotsfunktion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der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branche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lautet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dann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US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d. h. die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marktangebotsfunktion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ist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die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horizontale</a:t>
            </a:r>
            <a:r>
              <a:rPr lang="en-US" sz="16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summe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der </a:t>
            </a:r>
            <a:r>
              <a:rPr lang="en-US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angebotsfunktionen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der </a:t>
            </a:r>
            <a:r>
              <a:rPr lang="en-US" sz="1600" b="0" dirty="0" err="1">
                <a:latin typeface="Arial" panose="020B0604020202020204" pitchFamily="34" charset="0"/>
                <a:cs typeface="Arial" panose="020B0604020202020204" pitchFamily="34" charset="0"/>
              </a:rPr>
              <a:t>einzelnen</a:t>
            </a:r>
            <a:r>
              <a:rPr lang="en-US" sz="16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unternehmen</a:t>
            </a: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de-DE" sz="1600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</a:t>
            </a:r>
            <a:r>
              <a:rPr lang="de-DE" dirty="0" err="1" smtClean="0"/>
              <a:t>Gruyter</a:t>
            </a:r>
            <a:r>
              <a:rPr lang="de-DE" dirty="0" smtClean="0"/>
              <a:t>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9172129"/>
              </p:ext>
            </p:extLst>
          </p:nvPr>
        </p:nvGraphicFramePr>
        <p:xfrm>
          <a:off x="3253077" y="3819788"/>
          <a:ext cx="1656521" cy="5537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937" name="Formel" r:id="rId3" imgW="962092" imgH="428685" progId="Equation.3">
                  <p:embed/>
                </p:oleObj>
              </mc:Choice>
              <mc:Fallback>
                <p:oleObj name="Formel" r:id="rId3" imgW="962092" imgH="428685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3077" y="3819788"/>
                        <a:ext cx="1656521" cy="5537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3695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2594" y="450728"/>
            <a:ext cx="8695857" cy="317899"/>
          </a:xfrm>
        </p:spPr>
        <p:txBody>
          <a:bodyPr/>
          <a:lstStyle/>
          <a:p>
            <a:r>
              <a:rPr lang="de-DE" dirty="0"/>
              <a:t>Kurzfristiges </a:t>
            </a:r>
            <a:r>
              <a:rPr lang="de-DE" dirty="0" err="1"/>
              <a:t>marktangebot</a:t>
            </a:r>
            <a:r>
              <a:rPr lang="de-DE" dirty="0"/>
              <a:t> </a:t>
            </a:r>
            <a:r>
              <a:rPr lang="de-DE" dirty="0" smtClean="0"/>
              <a:t>– grafisch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</a:t>
            </a:r>
            <a:r>
              <a:rPr lang="de-DE" dirty="0" err="1" smtClean="0"/>
              <a:t>Gruyter</a:t>
            </a:r>
            <a:r>
              <a:rPr lang="de-DE" dirty="0" smtClean="0"/>
              <a:t> Oldenbourg 2016. ISBN 978-3-11-044093-5</a:t>
            </a:r>
            <a:endParaRPr lang="de-DE" dirty="0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1295400" y="3276600"/>
            <a:ext cx="2286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" name="Line 3"/>
          <p:cNvSpPr>
            <a:spLocks noChangeShapeType="1"/>
          </p:cNvSpPr>
          <p:nvPr/>
        </p:nvSpPr>
        <p:spPr bwMode="auto">
          <a:xfrm flipV="1">
            <a:off x="1295400" y="1676400"/>
            <a:ext cx="0" cy="16002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4953000" y="3276600"/>
            <a:ext cx="2286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 flipV="1">
            <a:off x="4953000" y="1676400"/>
            <a:ext cx="0" cy="16002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 flipV="1">
            <a:off x="1295400" y="2057400"/>
            <a:ext cx="838200" cy="9144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 flipV="1">
            <a:off x="4953000" y="2133600"/>
            <a:ext cx="1676400" cy="457200"/>
          </a:xfrm>
          <a:prstGeom prst="line">
            <a:avLst/>
          </a:prstGeom>
          <a:noFill/>
          <a:ln w="254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2" name="Line 18"/>
          <p:cNvSpPr>
            <a:spLocks noChangeShapeType="1"/>
          </p:cNvSpPr>
          <p:nvPr/>
        </p:nvSpPr>
        <p:spPr bwMode="auto">
          <a:xfrm>
            <a:off x="1295400" y="2228850"/>
            <a:ext cx="5743575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3" name="Line 22"/>
          <p:cNvSpPr>
            <a:spLocks noChangeShapeType="1"/>
          </p:cNvSpPr>
          <p:nvPr/>
        </p:nvSpPr>
        <p:spPr bwMode="auto">
          <a:xfrm>
            <a:off x="1974850" y="2246313"/>
            <a:ext cx="0" cy="1023937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4" name="Line 23"/>
          <p:cNvSpPr>
            <a:spLocks noChangeShapeType="1"/>
          </p:cNvSpPr>
          <p:nvPr/>
        </p:nvSpPr>
        <p:spPr bwMode="auto">
          <a:xfrm>
            <a:off x="6189663" y="2246313"/>
            <a:ext cx="0" cy="1023937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5" name="Line 14"/>
          <p:cNvSpPr>
            <a:spLocks noChangeShapeType="1"/>
          </p:cNvSpPr>
          <p:nvPr/>
        </p:nvSpPr>
        <p:spPr bwMode="auto">
          <a:xfrm>
            <a:off x="1295400" y="5410200"/>
            <a:ext cx="5105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6" name="Line 13"/>
          <p:cNvSpPr>
            <a:spLocks noChangeShapeType="1"/>
          </p:cNvSpPr>
          <p:nvPr/>
        </p:nvSpPr>
        <p:spPr bwMode="auto">
          <a:xfrm flipV="1">
            <a:off x="1295400" y="3810000"/>
            <a:ext cx="0" cy="16002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7" name="Line 26"/>
          <p:cNvSpPr>
            <a:spLocks noChangeShapeType="1"/>
          </p:cNvSpPr>
          <p:nvPr/>
        </p:nvSpPr>
        <p:spPr bwMode="auto">
          <a:xfrm flipV="1">
            <a:off x="1609725" y="4048125"/>
            <a:ext cx="2933700" cy="674688"/>
          </a:xfrm>
          <a:prstGeom prst="line">
            <a:avLst/>
          </a:prstGeom>
          <a:noFill/>
          <a:ln w="76200">
            <a:solidFill>
              <a:srgbClr val="5F5F5F"/>
            </a:solidFill>
            <a:prstDash val="lg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8" name="Line 15"/>
          <p:cNvSpPr>
            <a:spLocks noChangeShapeType="1"/>
          </p:cNvSpPr>
          <p:nvPr/>
        </p:nvSpPr>
        <p:spPr bwMode="auto">
          <a:xfrm flipV="1">
            <a:off x="1295400" y="4710113"/>
            <a:ext cx="361950" cy="39528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9" name="Line 25"/>
          <p:cNvSpPr>
            <a:spLocks noChangeShapeType="1"/>
          </p:cNvSpPr>
          <p:nvPr/>
        </p:nvSpPr>
        <p:spPr bwMode="auto">
          <a:xfrm flipV="1">
            <a:off x="1657350" y="4021138"/>
            <a:ext cx="3074988" cy="70643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0" name="Line 24"/>
          <p:cNvSpPr>
            <a:spLocks noChangeShapeType="1"/>
          </p:cNvSpPr>
          <p:nvPr/>
        </p:nvSpPr>
        <p:spPr bwMode="auto">
          <a:xfrm flipV="1">
            <a:off x="3287713" y="4352925"/>
            <a:ext cx="0" cy="1052513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1" name="Line 19"/>
          <p:cNvSpPr>
            <a:spLocks noChangeShapeType="1"/>
          </p:cNvSpPr>
          <p:nvPr/>
        </p:nvSpPr>
        <p:spPr bwMode="auto">
          <a:xfrm>
            <a:off x="1295400" y="4357688"/>
            <a:ext cx="3551238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2" name="Rectangle 30"/>
          <p:cNvSpPr>
            <a:spLocks noChangeArrowheads="1"/>
          </p:cNvSpPr>
          <p:nvPr/>
        </p:nvSpPr>
        <p:spPr bwMode="auto">
          <a:xfrm>
            <a:off x="1098550" y="1085850"/>
            <a:ext cx="3029676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b="0" kern="0" dirty="0" smtClean="0">
                <a:solidFill>
                  <a:srgbClr val="000000"/>
                </a:solidFill>
              </a:rPr>
              <a:t>ANGEBOT UNTERNEHMEN 1</a:t>
            </a:r>
            <a:endParaRPr kumimoji="0" lang="en-US" altLang="de-DE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6" name="Rectangle 31"/>
          <p:cNvSpPr>
            <a:spLocks noChangeArrowheads="1"/>
          </p:cNvSpPr>
          <p:nvPr/>
        </p:nvSpPr>
        <p:spPr bwMode="auto">
          <a:xfrm>
            <a:off x="4765675" y="1085850"/>
            <a:ext cx="3029676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ANGEBOT UNTERNEHMEN 2</a:t>
            </a:r>
            <a:endParaRPr kumimoji="0" lang="en-US" altLang="de-DE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7" name="Rectangle 6"/>
          <p:cNvSpPr>
            <a:spLocks noChangeArrowheads="1"/>
          </p:cNvSpPr>
          <p:nvPr/>
        </p:nvSpPr>
        <p:spPr bwMode="auto">
          <a:xfrm>
            <a:off x="922337" y="1578639"/>
            <a:ext cx="35242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</a:p>
        </p:txBody>
      </p:sp>
      <p:sp>
        <p:nvSpPr>
          <p:cNvPr id="28" name="Rectangle 20"/>
          <p:cNvSpPr>
            <a:spLocks noChangeArrowheads="1"/>
          </p:cNvSpPr>
          <p:nvPr/>
        </p:nvSpPr>
        <p:spPr bwMode="auto">
          <a:xfrm>
            <a:off x="933995" y="2056028"/>
            <a:ext cx="415178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  <a:r>
              <a:rPr kumimoji="0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”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9" name="Rectangle 16"/>
          <p:cNvSpPr>
            <a:spLocks noChangeArrowheads="1"/>
          </p:cNvSpPr>
          <p:nvPr/>
        </p:nvSpPr>
        <p:spPr bwMode="auto">
          <a:xfrm>
            <a:off x="959620" y="3625013"/>
            <a:ext cx="3109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</a:p>
        </p:txBody>
      </p:sp>
      <p:sp>
        <p:nvSpPr>
          <p:cNvPr id="30" name="Rectangle 21"/>
          <p:cNvSpPr>
            <a:spLocks noChangeArrowheads="1"/>
          </p:cNvSpPr>
          <p:nvPr/>
        </p:nvSpPr>
        <p:spPr bwMode="auto">
          <a:xfrm>
            <a:off x="880222" y="4183327"/>
            <a:ext cx="415178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  <a:r>
              <a:rPr kumimoji="0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”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1" name="Rectangle 28"/>
          <p:cNvSpPr>
            <a:spLocks noChangeArrowheads="1"/>
          </p:cNvSpPr>
          <p:nvPr/>
        </p:nvSpPr>
        <p:spPr bwMode="auto">
          <a:xfrm>
            <a:off x="2484386" y="5500688"/>
            <a:ext cx="146354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1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(p</a:t>
            </a:r>
            <a:r>
              <a:rPr kumimoji="0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”</a:t>
            </a:r>
            <a:r>
              <a:rPr kumimoji="0" lang="en-US" altLang="ja-JP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)+S</a:t>
            </a:r>
            <a:r>
              <a:rPr kumimoji="0" lang="en-US" altLang="ja-JP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</a:t>
            </a:r>
            <a:r>
              <a:rPr kumimoji="0" lang="en-US" altLang="ja-JP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(p</a:t>
            </a:r>
            <a:r>
              <a:rPr kumimoji="0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”</a:t>
            </a:r>
            <a:r>
              <a:rPr kumimoji="0" lang="en-US" altLang="ja-JP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)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2" name="Rectangle 17"/>
          <p:cNvSpPr>
            <a:spLocks noChangeArrowheads="1"/>
          </p:cNvSpPr>
          <p:nvPr/>
        </p:nvSpPr>
        <p:spPr bwMode="auto">
          <a:xfrm>
            <a:off x="5470525" y="5500688"/>
            <a:ext cx="200535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S(p) = S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1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(p) + S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(p)</a:t>
            </a:r>
          </a:p>
        </p:txBody>
      </p:sp>
      <p:sp>
        <p:nvSpPr>
          <p:cNvPr id="33" name="Rectangle 12"/>
          <p:cNvSpPr>
            <a:spLocks noChangeArrowheads="1"/>
          </p:cNvSpPr>
          <p:nvPr/>
        </p:nvSpPr>
        <p:spPr bwMode="auto">
          <a:xfrm>
            <a:off x="6765925" y="3367088"/>
            <a:ext cx="66043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(p)</a:t>
            </a:r>
          </a:p>
        </p:txBody>
      </p:sp>
      <p:sp>
        <p:nvSpPr>
          <p:cNvPr id="34" name="Rectangle 29"/>
          <p:cNvSpPr>
            <a:spLocks noChangeArrowheads="1"/>
          </p:cNvSpPr>
          <p:nvPr/>
        </p:nvSpPr>
        <p:spPr bwMode="auto">
          <a:xfrm>
            <a:off x="5635625" y="3367088"/>
            <a:ext cx="76463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(p</a:t>
            </a:r>
            <a:r>
              <a:rPr kumimoji="0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”</a:t>
            </a:r>
            <a:r>
              <a:rPr kumimoji="0" lang="en-US" altLang="ja-JP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)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5" name="Rectangle 7"/>
          <p:cNvSpPr>
            <a:spLocks noChangeArrowheads="1"/>
          </p:cNvSpPr>
          <p:nvPr/>
        </p:nvSpPr>
        <p:spPr bwMode="auto">
          <a:xfrm>
            <a:off x="3108325" y="3367088"/>
            <a:ext cx="66043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1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(p)</a:t>
            </a:r>
          </a:p>
        </p:txBody>
      </p:sp>
      <p:sp>
        <p:nvSpPr>
          <p:cNvPr id="37" name="Rectangle 27"/>
          <p:cNvSpPr>
            <a:spLocks noChangeArrowheads="1"/>
          </p:cNvSpPr>
          <p:nvPr/>
        </p:nvSpPr>
        <p:spPr bwMode="auto">
          <a:xfrm>
            <a:off x="1392238" y="3367088"/>
            <a:ext cx="76463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1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(p</a:t>
            </a:r>
            <a:r>
              <a:rPr kumimoji="0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”</a:t>
            </a:r>
            <a:r>
              <a:rPr kumimoji="0" lang="en-US" altLang="ja-JP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)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8" name="Rectangle 32"/>
          <p:cNvSpPr>
            <a:spLocks noChangeArrowheads="1"/>
          </p:cNvSpPr>
          <p:nvPr/>
        </p:nvSpPr>
        <p:spPr bwMode="auto">
          <a:xfrm>
            <a:off x="1993515" y="5966093"/>
            <a:ext cx="194925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MARKTANGEBOT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9" name="Rectangle 11"/>
          <p:cNvSpPr>
            <a:spLocks noChangeArrowheads="1"/>
          </p:cNvSpPr>
          <p:nvPr/>
        </p:nvSpPr>
        <p:spPr bwMode="auto">
          <a:xfrm>
            <a:off x="4568831" y="1616480"/>
            <a:ext cx="3109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13186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072" y="530241"/>
            <a:ext cx="8695857" cy="317899"/>
          </a:xfrm>
        </p:spPr>
        <p:txBody>
          <a:bodyPr/>
          <a:lstStyle/>
          <a:p>
            <a:r>
              <a:rPr lang="de-DE" dirty="0" smtClean="0"/>
              <a:t>KURZFRISTIGES BRANCHENGLEICHGEWICHT – DER MARKT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</a:t>
            </a:r>
            <a:r>
              <a:rPr lang="de-DE" dirty="0" err="1" smtClean="0"/>
              <a:t>Gruyter</a:t>
            </a:r>
            <a:r>
              <a:rPr lang="de-DE" dirty="0" smtClean="0"/>
              <a:t>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547813" y="1571625"/>
            <a:ext cx="0" cy="3309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547813" y="4905375"/>
            <a:ext cx="49291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 flipV="1">
            <a:off x="1547813" y="2024063"/>
            <a:ext cx="3238500" cy="2381250"/>
          </a:xfrm>
          <a:prstGeom prst="line">
            <a:avLst/>
          </a:prstGeom>
          <a:noFill/>
          <a:ln w="254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9" name="Line 5"/>
          <p:cNvSpPr>
            <a:spLocks noChangeShapeType="1"/>
          </p:cNvSpPr>
          <p:nvPr/>
        </p:nvSpPr>
        <p:spPr bwMode="auto">
          <a:xfrm>
            <a:off x="1547813" y="2190750"/>
            <a:ext cx="4071937" cy="27146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016804" y="3056996"/>
            <a:ext cx="46166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</a:t>
            </a:r>
            <a:r>
              <a:rPr kumimoji="0" lang="en-US" altLang="de-DE" sz="1600" b="1" i="0" u="none" strike="noStrike" kern="0" cap="none" spc="0" normalizeH="0" baseline="30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</a:t>
            </a:r>
            <a:endParaRPr kumimoji="0" lang="en-US" altLang="de-DE" sz="1600" b="1" i="0" u="none" strike="noStrike" kern="0" cap="none" spc="0" normalizeH="0" baseline="30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 flipH="1">
            <a:off x="1555750" y="3241675"/>
            <a:ext cx="1544638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>
            <a:off x="3114675" y="3241675"/>
            <a:ext cx="0" cy="164465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2820988" y="4937125"/>
            <a:ext cx="472886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Y</a:t>
            </a:r>
            <a:r>
              <a:rPr kumimoji="0" lang="en-US" altLang="de-DE" sz="1600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</a:t>
            </a:r>
            <a:r>
              <a:rPr kumimoji="0" lang="en-US" altLang="de-DE" sz="1600" b="1" i="0" u="none" strike="noStrike" kern="0" cap="none" spc="0" normalizeH="0" baseline="30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</a:t>
            </a:r>
            <a:endParaRPr kumimoji="0" lang="en-US" altLang="de-DE" sz="1600" b="1" i="0" u="none" strike="noStrike" kern="0" cap="none" spc="0" normalizeH="0" baseline="30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6235700" y="4937125"/>
            <a:ext cx="32220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Y</a:t>
            </a:r>
          </a:p>
        </p:txBody>
      </p:sp>
      <p:pic>
        <p:nvPicPr>
          <p:cNvPr id="1669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753" y="1417984"/>
            <a:ext cx="396060" cy="461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4837113" y="1752600"/>
            <a:ext cx="2778005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</a:rPr>
              <a:t>KURZFRISTIGES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5F5F5F"/>
                </a:solidFill>
              </a:rPr>
              <a:t>ANGEBOT DER BRANCHE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</a:endParaRP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4932363" y="3967163"/>
            <a:ext cx="2231380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MARKTNACHFRAGE</a:t>
            </a:r>
          </a:p>
        </p:txBody>
      </p:sp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977068" y="5541963"/>
            <a:ext cx="6561091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DER KURZFRISTIGE GLEICHGEWICHTSPREIS</a:t>
            </a:r>
            <a:r>
              <a:rPr kumimoji="0" lang="en-US" altLang="de-DE" sz="1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AM MARKT 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WIRD VON </a:t>
            </a:r>
            <a:r>
              <a:rPr lang="en-US" altLang="de-DE" sz="1600" b="0" kern="0" baseline="0" dirty="0" smtClean="0">
                <a:solidFill>
                  <a:srgbClr val="000000"/>
                </a:solidFill>
              </a:rPr>
              <a:t>DEN</a:t>
            </a:r>
            <a:r>
              <a:rPr lang="en-US" altLang="de-DE" sz="1600" b="0" kern="0" dirty="0" smtClean="0">
                <a:solidFill>
                  <a:srgbClr val="000000"/>
                </a:solidFill>
              </a:rPr>
              <a:t> UNTERNEHMEN ALS GEGEBEN ANGENOMMEN.</a:t>
            </a:r>
            <a:endParaRPr kumimoji="0" lang="en-US" altLang="de-DE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46344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6576" y="503736"/>
            <a:ext cx="8695857" cy="344403"/>
          </a:xfrm>
        </p:spPr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KURZFRISTIGES BRANCHENGLEICHGEWICHT – </a:t>
            </a:r>
            <a:r>
              <a:rPr lang="de-DE" dirty="0" smtClean="0">
                <a:solidFill>
                  <a:srgbClr val="000000"/>
                </a:solidFill>
              </a:rPr>
              <a:t>DIE UNTERNEHMEN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</a:t>
            </a:r>
            <a:r>
              <a:rPr lang="de-DE" dirty="0" err="1" smtClean="0"/>
              <a:t>Gruyter</a:t>
            </a:r>
            <a:r>
              <a:rPr lang="de-DE" dirty="0" smtClean="0"/>
              <a:t> Oldenbourg 2016. ISBN 978-3-11-044093-5</a:t>
            </a:r>
            <a:endParaRPr lang="de-DE" dirty="0"/>
          </a:p>
        </p:txBody>
      </p:sp>
      <p:sp>
        <p:nvSpPr>
          <p:cNvPr id="7" name="Line 3"/>
          <p:cNvSpPr>
            <a:spLocks noChangeShapeType="1"/>
          </p:cNvSpPr>
          <p:nvPr/>
        </p:nvSpPr>
        <p:spPr bwMode="auto">
          <a:xfrm>
            <a:off x="904875" y="1857375"/>
            <a:ext cx="0" cy="26908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904875" y="4572000"/>
            <a:ext cx="22621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548063" y="1857375"/>
            <a:ext cx="0" cy="26908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6238875" y="1857375"/>
            <a:ext cx="0" cy="26908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>
            <a:off x="6238875" y="4572000"/>
            <a:ext cx="22621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3" name="Line 7"/>
          <p:cNvSpPr>
            <a:spLocks noChangeShapeType="1"/>
          </p:cNvSpPr>
          <p:nvPr/>
        </p:nvSpPr>
        <p:spPr bwMode="auto">
          <a:xfrm>
            <a:off x="3548063" y="4572000"/>
            <a:ext cx="22621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4" name="Line 15"/>
          <p:cNvSpPr>
            <a:spLocks noChangeShapeType="1"/>
          </p:cNvSpPr>
          <p:nvPr/>
        </p:nvSpPr>
        <p:spPr bwMode="auto">
          <a:xfrm flipH="1">
            <a:off x="906463" y="3529013"/>
            <a:ext cx="6234112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lg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pic>
        <p:nvPicPr>
          <p:cNvPr id="1679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817" y="3282104"/>
            <a:ext cx="494058" cy="444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Arc 12"/>
          <p:cNvSpPr>
            <a:spLocks/>
          </p:cNvSpPr>
          <p:nvPr/>
        </p:nvSpPr>
        <p:spPr bwMode="auto">
          <a:xfrm rot="10800000">
            <a:off x="1081088" y="2573338"/>
            <a:ext cx="1514475" cy="1381125"/>
          </a:xfrm>
          <a:custGeom>
            <a:avLst/>
            <a:gdLst>
              <a:gd name="T0" fmla="*/ 0 w 41119"/>
              <a:gd name="T1" fmla="*/ 2147483647 h 21600"/>
              <a:gd name="T2" fmla="*/ 2054476772 w 41119"/>
              <a:gd name="T3" fmla="*/ 2147483647 h 21600"/>
              <a:gd name="T4" fmla="*/ 1079226546 w 41119"/>
              <a:gd name="T5" fmla="*/ 2147483647 h 21600"/>
              <a:gd name="T6" fmla="*/ 0 60000 65536"/>
              <a:gd name="T7" fmla="*/ 0 60000 65536"/>
              <a:gd name="T8" fmla="*/ 0 60000 65536"/>
              <a:gd name="T9" fmla="*/ 0 w 41119"/>
              <a:gd name="T10" fmla="*/ 0 h 21600"/>
              <a:gd name="T11" fmla="*/ 41119 w 4111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1119" h="21600" fill="none" extrusionOk="0">
                <a:moveTo>
                  <a:pt x="-1" y="21599"/>
                </a:moveTo>
                <a:cubicBezTo>
                  <a:pt x="0" y="9670"/>
                  <a:pt x="9670" y="0"/>
                  <a:pt x="21600" y="0"/>
                </a:cubicBezTo>
                <a:cubicBezTo>
                  <a:pt x="29945" y="-1"/>
                  <a:pt x="37544" y="4807"/>
                  <a:pt x="41118" y="12349"/>
                </a:cubicBezTo>
              </a:path>
              <a:path w="41119" h="21600" stroke="0" extrusionOk="0">
                <a:moveTo>
                  <a:pt x="-1" y="21599"/>
                </a:moveTo>
                <a:cubicBezTo>
                  <a:pt x="0" y="9670"/>
                  <a:pt x="9670" y="0"/>
                  <a:pt x="21600" y="0"/>
                </a:cubicBezTo>
                <a:cubicBezTo>
                  <a:pt x="29945" y="-1"/>
                  <a:pt x="37544" y="4807"/>
                  <a:pt x="41118" y="12349"/>
                </a:cubicBezTo>
                <a:lnTo>
                  <a:pt x="21600" y="21600"/>
                </a:lnTo>
                <a:lnTo>
                  <a:pt x="-1" y="21599"/>
                </a:lnTo>
                <a:close/>
              </a:path>
            </a:pathLst>
          </a:custGeom>
          <a:noFill/>
          <a:ln w="25400" cap="rnd">
            <a:solidFill>
              <a:srgbClr val="00CC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" name="Arc 16"/>
          <p:cNvSpPr>
            <a:spLocks/>
          </p:cNvSpPr>
          <p:nvPr/>
        </p:nvSpPr>
        <p:spPr bwMode="auto">
          <a:xfrm>
            <a:off x="1052513" y="3125788"/>
            <a:ext cx="1025525" cy="1157287"/>
          </a:xfrm>
          <a:custGeom>
            <a:avLst/>
            <a:gdLst>
              <a:gd name="T0" fmla="*/ 2147483647 w 21600"/>
              <a:gd name="T1" fmla="*/ 0 h 21136"/>
              <a:gd name="T2" fmla="*/ 476574809 w 21600"/>
              <a:gd name="T3" fmla="*/ 2147483647 h 21136"/>
              <a:gd name="T4" fmla="*/ 0 w 21600"/>
              <a:gd name="T5" fmla="*/ 0 h 21136"/>
              <a:gd name="T6" fmla="*/ 0 60000 65536"/>
              <a:gd name="T7" fmla="*/ 0 60000 65536"/>
              <a:gd name="T8" fmla="*/ 0 60000 65536"/>
              <a:gd name="T9" fmla="*/ 0 w 21600"/>
              <a:gd name="T10" fmla="*/ 0 h 21136"/>
              <a:gd name="T11" fmla="*/ 21600 w 21600"/>
              <a:gd name="T12" fmla="*/ 21136 h 211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136" fill="none" extrusionOk="0">
                <a:moveTo>
                  <a:pt x="21600" y="0"/>
                </a:moveTo>
                <a:cubicBezTo>
                  <a:pt x="21600" y="10213"/>
                  <a:pt x="14446" y="19030"/>
                  <a:pt x="4453" y="21136"/>
                </a:cubicBezTo>
              </a:path>
              <a:path w="21600" h="21136" stroke="0" extrusionOk="0">
                <a:moveTo>
                  <a:pt x="21600" y="0"/>
                </a:moveTo>
                <a:cubicBezTo>
                  <a:pt x="21600" y="10213"/>
                  <a:pt x="14446" y="19030"/>
                  <a:pt x="4453" y="21136"/>
                </a:cubicBezTo>
                <a:lnTo>
                  <a:pt x="0" y="0"/>
                </a:lnTo>
                <a:lnTo>
                  <a:pt x="21600" y="0"/>
                </a:lnTo>
                <a:close/>
              </a:path>
            </a:pathLst>
          </a:custGeom>
          <a:noFill/>
          <a:ln w="25400" cap="rnd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9" name="Rectangle 38"/>
          <p:cNvSpPr>
            <a:spLocks noChangeArrowheads="1"/>
          </p:cNvSpPr>
          <p:nvPr/>
        </p:nvSpPr>
        <p:spPr bwMode="auto">
          <a:xfrm>
            <a:off x="901700" y="3517900"/>
            <a:ext cx="1104900" cy="374650"/>
          </a:xfrm>
          <a:prstGeom prst="rect">
            <a:avLst/>
          </a:prstGeom>
          <a:solidFill>
            <a:srgbClr val="3DF5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0" name="Arc 13"/>
          <p:cNvSpPr>
            <a:spLocks/>
          </p:cNvSpPr>
          <p:nvPr/>
        </p:nvSpPr>
        <p:spPr bwMode="auto">
          <a:xfrm rot="10800000">
            <a:off x="3544888" y="2074863"/>
            <a:ext cx="2030412" cy="1262062"/>
          </a:xfrm>
          <a:custGeom>
            <a:avLst/>
            <a:gdLst>
              <a:gd name="T0" fmla="*/ 0 w 41122"/>
              <a:gd name="T1" fmla="*/ 2147483647 h 21600"/>
              <a:gd name="T2" fmla="*/ 2147483647 w 41122"/>
              <a:gd name="T3" fmla="*/ 2147483647 h 21600"/>
              <a:gd name="T4" fmla="*/ 2147483647 w 41122"/>
              <a:gd name="T5" fmla="*/ 2147483647 h 21600"/>
              <a:gd name="T6" fmla="*/ 0 60000 65536"/>
              <a:gd name="T7" fmla="*/ 0 60000 65536"/>
              <a:gd name="T8" fmla="*/ 0 60000 65536"/>
              <a:gd name="T9" fmla="*/ 0 w 41122"/>
              <a:gd name="T10" fmla="*/ 0 h 21600"/>
              <a:gd name="T11" fmla="*/ 41122 w 4112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1122" h="21600" fill="none" extrusionOk="0">
                <a:moveTo>
                  <a:pt x="-1" y="21599"/>
                </a:moveTo>
                <a:cubicBezTo>
                  <a:pt x="0" y="9670"/>
                  <a:pt x="9670" y="0"/>
                  <a:pt x="21600" y="0"/>
                </a:cubicBezTo>
                <a:cubicBezTo>
                  <a:pt x="29948" y="-1"/>
                  <a:pt x="37549" y="4811"/>
                  <a:pt x="41122" y="12356"/>
                </a:cubicBezTo>
              </a:path>
              <a:path w="41122" h="21600" stroke="0" extrusionOk="0">
                <a:moveTo>
                  <a:pt x="-1" y="21599"/>
                </a:moveTo>
                <a:cubicBezTo>
                  <a:pt x="0" y="9670"/>
                  <a:pt x="9670" y="0"/>
                  <a:pt x="21600" y="0"/>
                </a:cubicBezTo>
                <a:cubicBezTo>
                  <a:pt x="29948" y="-1"/>
                  <a:pt x="37549" y="4811"/>
                  <a:pt x="41122" y="12356"/>
                </a:cubicBezTo>
                <a:lnTo>
                  <a:pt x="21600" y="21600"/>
                </a:lnTo>
                <a:lnTo>
                  <a:pt x="-1" y="21599"/>
                </a:lnTo>
                <a:close/>
              </a:path>
            </a:pathLst>
          </a:custGeom>
          <a:noFill/>
          <a:ln w="25400" cap="rnd">
            <a:solidFill>
              <a:srgbClr val="00CC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1" name="Arc 17"/>
          <p:cNvSpPr>
            <a:spLocks/>
          </p:cNvSpPr>
          <p:nvPr/>
        </p:nvSpPr>
        <p:spPr bwMode="auto">
          <a:xfrm>
            <a:off x="3792538" y="2246313"/>
            <a:ext cx="1085850" cy="1355725"/>
          </a:xfrm>
          <a:custGeom>
            <a:avLst/>
            <a:gdLst>
              <a:gd name="T0" fmla="*/ 2147483647 w 21371"/>
              <a:gd name="T1" fmla="*/ 776146725 h 21600"/>
              <a:gd name="T2" fmla="*/ 0 w 21371"/>
              <a:gd name="T3" fmla="*/ 2147483647 h 21600"/>
              <a:gd name="T4" fmla="*/ 0 w 21371"/>
              <a:gd name="T5" fmla="*/ 0 h 21600"/>
              <a:gd name="T6" fmla="*/ 0 60000 65536"/>
              <a:gd name="T7" fmla="*/ 0 60000 65536"/>
              <a:gd name="T8" fmla="*/ 0 60000 65536"/>
              <a:gd name="T9" fmla="*/ 0 w 21371"/>
              <a:gd name="T10" fmla="*/ 0 h 21600"/>
              <a:gd name="T11" fmla="*/ 21371 w 21371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371" h="21600" fill="none" extrusionOk="0">
                <a:moveTo>
                  <a:pt x="21370" y="3138"/>
                </a:moveTo>
                <a:cubicBezTo>
                  <a:pt x="19813" y="13742"/>
                  <a:pt x="10716" y="21600"/>
                  <a:pt x="-1" y="21600"/>
                </a:cubicBezTo>
              </a:path>
              <a:path w="21371" h="21600" stroke="0" extrusionOk="0">
                <a:moveTo>
                  <a:pt x="21370" y="3138"/>
                </a:moveTo>
                <a:cubicBezTo>
                  <a:pt x="19813" y="13742"/>
                  <a:pt x="10716" y="21600"/>
                  <a:pt x="-1" y="21600"/>
                </a:cubicBezTo>
                <a:lnTo>
                  <a:pt x="0" y="0"/>
                </a:lnTo>
                <a:lnTo>
                  <a:pt x="21370" y="3138"/>
                </a:lnTo>
                <a:close/>
              </a:path>
            </a:pathLst>
          </a:custGeom>
          <a:noFill/>
          <a:ln w="25400" cap="rnd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2" name="Arc 18"/>
          <p:cNvSpPr>
            <a:spLocks/>
          </p:cNvSpPr>
          <p:nvPr/>
        </p:nvSpPr>
        <p:spPr bwMode="auto">
          <a:xfrm>
            <a:off x="6548438" y="2433638"/>
            <a:ext cx="833437" cy="1398587"/>
          </a:xfrm>
          <a:custGeom>
            <a:avLst/>
            <a:gdLst>
              <a:gd name="T0" fmla="*/ 1382951873 w 20460"/>
              <a:gd name="T1" fmla="*/ 1879595645 h 21600"/>
              <a:gd name="T2" fmla="*/ 0 w 20460"/>
              <a:gd name="T3" fmla="*/ 2147483647 h 21600"/>
              <a:gd name="T4" fmla="*/ 0 w 20460"/>
              <a:gd name="T5" fmla="*/ 0 h 21600"/>
              <a:gd name="T6" fmla="*/ 0 60000 65536"/>
              <a:gd name="T7" fmla="*/ 0 60000 65536"/>
              <a:gd name="T8" fmla="*/ 0 60000 65536"/>
              <a:gd name="T9" fmla="*/ 0 w 20460"/>
              <a:gd name="T10" fmla="*/ 0 h 21600"/>
              <a:gd name="T11" fmla="*/ 20460 w 2046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460" h="21600" fill="none" extrusionOk="0">
                <a:moveTo>
                  <a:pt x="20460" y="6924"/>
                </a:moveTo>
                <a:cubicBezTo>
                  <a:pt x="17491" y="15696"/>
                  <a:pt x="9260" y="21600"/>
                  <a:pt x="-1" y="21600"/>
                </a:cubicBezTo>
              </a:path>
              <a:path w="20460" h="21600" stroke="0" extrusionOk="0">
                <a:moveTo>
                  <a:pt x="20460" y="6924"/>
                </a:moveTo>
                <a:cubicBezTo>
                  <a:pt x="17491" y="15696"/>
                  <a:pt x="9260" y="21600"/>
                  <a:pt x="-1" y="21600"/>
                </a:cubicBezTo>
                <a:lnTo>
                  <a:pt x="0" y="0"/>
                </a:lnTo>
                <a:lnTo>
                  <a:pt x="20460" y="6924"/>
                </a:lnTo>
                <a:close/>
              </a:path>
            </a:pathLst>
          </a:custGeom>
          <a:noFill/>
          <a:ln w="25400" cap="rnd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3" name="Arc 14"/>
          <p:cNvSpPr>
            <a:spLocks/>
          </p:cNvSpPr>
          <p:nvPr/>
        </p:nvSpPr>
        <p:spPr bwMode="auto">
          <a:xfrm rot="10800000">
            <a:off x="6256338" y="2384425"/>
            <a:ext cx="1768475" cy="1166813"/>
          </a:xfrm>
          <a:custGeom>
            <a:avLst/>
            <a:gdLst>
              <a:gd name="T0" fmla="*/ 0 w 41109"/>
              <a:gd name="T1" fmla="*/ 2147483647 h 21600"/>
              <a:gd name="T2" fmla="*/ 2147483647 w 41109"/>
              <a:gd name="T3" fmla="*/ 1943279785 h 21600"/>
              <a:gd name="T4" fmla="*/ 1719648846 w 41109"/>
              <a:gd name="T5" fmla="*/ 2147483647 h 21600"/>
              <a:gd name="T6" fmla="*/ 0 60000 65536"/>
              <a:gd name="T7" fmla="*/ 0 60000 65536"/>
              <a:gd name="T8" fmla="*/ 0 60000 65536"/>
              <a:gd name="T9" fmla="*/ 0 w 41109"/>
              <a:gd name="T10" fmla="*/ 0 h 21600"/>
              <a:gd name="T11" fmla="*/ 41109 w 4110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1109" h="21600" fill="none" extrusionOk="0">
                <a:moveTo>
                  <a:pt x="-1" y="21599"/>
                </a:moveTo>
                <a:cubicBezTo>
                  <a:pt x="0" y="9670"/>
                  <a:pt x="9670" y="0"/>
                  <a:pt x="21600" y="0"/>
                </a:cubicBezTo>
                <a:cubicBezTo>
                  <a:pt x="29937" y="-1"/>
                  <a:pt x="37530" y="4798"/>
                  <a:pt x="41108" y="12328"/>
                </a:cubicBezTo>
              </a:path>
              <a:path w="41109" h="21600" stroke="0" extrusionOk="0">
                <a:moveTo>
                  <a:pt x="-1" y="21599"/>
                </a:moveTo>
                <a:cubicBezTo>
                  <a:pt x="0" y="9670"/>
                  <a:pt x="9670" y="0"/>
                  <a:pt x="21600" y="0"/>
                </a:cubicBezTo>
                <a:cubicBezTo>
                  <a:pt x="29937" y="-1"/>
                  <a:pt x="37530" y="4798"/>
                  <a:pt x="41108" y="12328"/>
                </a:cubicBezTo>
                <a:lnTo>
                  <a:pt x="21600" y="21600"/>
                </a:lnTo>
                <a:lnTo>
                  <a:pt x="-1" y="21599"/>
                </a:lnTo>
                <a:close/>
              </a:path>
            </a:pathLst>
          </a:custGeom>
          <a:noFill/>
          <a:ln w="25400" cap="rnd">
            <a:solidFill>
              <a:srgbClr val="00CC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4" name="Rectangle 39"/>
          <p:cNvSpPr>
            <a:spLocks noChangeArrowheads="1"/>
          </p:cNvSpPr>
          <p:nvPr/>
        </p:nvSpPr>
        <p:spPr bwMode="auto">
          <a:xfrm>
            <a:off x="3543300" y="3213100"/>
            <a:ext cx="571500" cy="323850"/>
          </a:xfrm>
          <a:prstGeom prst="rect">
            <a:avLst/>
          </a:prstGeom>
          <a:solidFill>
            <a:srgbClr val="FF4E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5" name="Line 25"/>
          <p:cNvSpPr>
            <a:spLocks noChangeShapeType="1"/>
          </p:cNvSpPr>
          <p:nvPr/>
        </p:nvSpPr>
        <p:spPr bwMode="auto">
          <a:xfrm>
            <a:off x="1990725" y="3530600"/>
            <a:ext cx="0" cy="1038225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6" name="Line 26"/>
          <p:cNvSpPr>
            <a:spLocks noChangeShapeType="1"/>
          </p:cNvSpPr>
          <p:nvPr/>
        </p:nvSpPr>
        <p:spPr bwMode="auto">
          <a:xfrm>
            <a:off x="4429125" y="3314700"/>
            <a:ext cx="0" cy="1254125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7" name="Rectangle 28"/>
          <p:cNvSpPr>
            <a:spLocks noChangeArrowheads="1"/>
          </p:cNvSpPr>
          <p:nvPr/>
        </p:nvSpPr>
        <p:spPr bwMode="auto">
          <a:xfrm>
            <a:off x="1743698" y="4654137"/>
            <a:ext cx="42800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y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1</a:t>
            </a:r>
            <a:r>
              <a:rPr kumimoji="0" lang="en-US" altLang="de-DE" sz="16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*</a:t>
            </a:r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2830292" y="4654137"/>
            <a:ext cx="37510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y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1</a:t>
            </a:r>
          </a:p>
        </p:txBody>
      </p:sp>
      <p:sp>
        <p:nvSpPr>
          <p:cNvPr id="29" name="Rectangle 29"/>
          <p:cNvSpPr>
            <a:spLocks noChangeArrowheads="1"/>
          </p:cNvSpPr>
          <p:nvPr/>
        </p:nvSpPr>
        <p:spPr bwMode="auto">
          <a:xfrm>
            <a:off x="4215124" y="4653861"/>
            <a:ext cx="42800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y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</a:t>
            </a:r>
            <a:r>
              <a:rPr kumimoji="0" lang="en-US" altLang="de-DE" sz="16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*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5487866" y="4654137"/>
            <a:ext cx="37510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y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</a:t>
            </a:r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6926574" y="4653861"/>
            <a:ext cx="42800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y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3</a:t>
            </a:r>
            <a:r>
              <a:rPr kumimoji="0" lang="en-US" altLang="de-DE" sz="16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*</a:t>
            </a:r>
          </a:p>
        </p:txBody>
      </p:sp>
      <p:sp>
        <p:nvSpPr>
          <p:cNvPr id="32" name="Rectangle 11"/>
          <p:cNvSpPr>
            <a:spLocks noChangeArrowheads="1"/>
          </p:cNvSpPr>
          <p:nvPr/>
        </p:nvSpPr>
        <p:spPr bwMode="auto">
          <a:xfrm>
            <a:off x="8142702" y="4653861"/>
            <a:ext cx="37510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y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3</a:t>
            </a:r>
          </a:p>
        </p:txBody>
      </p:sp>
      <p:sp>
        <p:nvSpPr>
          <p:cNvPr id="33" name="Rectangle 40"/>
          <p:cNvSpPr>
            <a:spLocks noChangeArrowheads="1"/>
          </p:cNvSpPr>
          <p:nvPr/>
        </p:nvSpPr>
        <p:spPr bwMode="auto">
          <a:xfrm>
            <a:off x="2033588" y="3840163"/>
            <a:ext cx="76142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</a:rPr>
              <a:t>1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&gt; 0</a:t>
            </a:r>
          </a:p>
        </p:txBody>
      </p:sp>
      <p:sp>
        <p:nvSpPr>
          <p:cNvPr id="34" name="Rectangle 41"/>
          <p:cNvSpPr>
            <a:spLocks noChangeArrowheads="1"/>
          </p:cNvSpPr>
          <p:nvPr/>
        </p:nvSpPr>
        <p:spPr bwMode="auto">
          <a:xfrm>
            <a:off x="4471988" y="3840163"/>
            <a:ext cx="76142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</a:rPr>
              <a:t>2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&lt; 0</a:t>
            </a:r>
          </a:p>
        </p:txBody>
      </p:sp>
      <p:sp>
        <p:nvSpPr>
          <p:cNvPr id="35" name="Rectangle 42"/>
          <p:cNvSpPr>
            <a:spLocks noChangeArrowheads="1"/>
          </p:cNvSpPr>
          <p:nvPr/>
        </p:nvSpPr>
        <p:spPr bwMode="auto">
          <a:xfrm>
            <a:off x="7138988" y="3840163"/>
            <a:ext cx="76142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</a:rPr>
              <a:t>3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= 0</a:t>
            </a:r>
          </a:p>
        </p:txBody>
      </p:sp>
      <p:sp>
        <p:nvSpPr>
          <p:cNvPr id="37" name="Rectangle 22"/>
          <p:cNvSpPr>
            <a:spLocks noChangeArrowheads="1"/>
          </p:cNvSpPr>
          <p:nvPr/>
        </p:nvSpPr>
        <p:spPr bwMode="auto">
          <a:xfrm>
            <a:off x="1609725" y="2673350"/>
            <a:ext cx="65562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charset="0"/>
              </a:rPr>
              <a:t>MC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charset="0"/>
              </a:rPr>
              <a:t>1s</a:t>
            </a:r>
          </a:p>
        </p:txBody>
      </p:sp>
      <p:sp>
        <p:nvSpPr>
          <p:cNvPr id="38" name="Rectangle 19"/>
          <p:cNvSpPr>
            <a:spLocks noChangeArrowheads="1"/>
          </p:cNvSpPr>
          <p:nvPr/>
        </p:nvSpPr>
        <p:spPr bwMode="auto">
          <a:xfrm>
            <a:off x="2171700" y="2138363"/>
            <a:ext cx="6315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CCFF"/>
                </a:solidFill>
                <a:effectLst/>
                <a:uLnTx/>
                <a:uFillTx/>
                <a:latin typeface="Arial" charset="0"/>
              </a:rPr>
              <a:t>AC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CCFF"/>
                </a:solidFill>
                <a:effectLst/>
                <a:uLnTx/>
                <a:uFillTx/>
                <a:latin typeface="Arial" charset="0"/>
              </a:rPr>
              <a:t>1s</a:t>
            </a:r>
          </a:p>
        </p:txBody>
      </p:sp>
      <p:sp>
        <p:nvSpPr>
          <p:cNvPr id="39" name="Rectangle 23"/>
          <p:cNvSpPr>
            <a:spLocks noChangeArrowheads="1"/>
          </p:cNvSpPr>
          <p:nvPr/>
        </p:nvSpPr>
        <p:spPr bwMode="auto">
          <a:xfrm>
            <a:off x="4408488" y="2008188"/>
            <a:ext cx="65562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charset="0"/>
              </a:rPr>
              <a:t>MC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charset="0"/>
              </a:rPr>
              <a:t>2s</a:t>
            </a:r>
          </a:p>
        </p:txBody>
      </p:sp>
      <p:sp>
        <p:nvSpPr>
          <p:cNvPr id="40" name="Rectangle 20"/>
          <p:cNvSpPr>
            <a:spLocks noChangeArrowheads="1"/>
          </p:cNvSpPr>
          <p:nvPr/>
        </p:nvSpPr>
        <p:spPr bwMode="auto">
          <a:xfrm>
            <a:off x="5172075" y="1631950"/>
            <a:ext cx="6315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CCFF"/>
                </a:solidFill>
                <a:effectLst/>
                <a:uLnTx/>
                <a:uFillTx/>
                <a:latin typeface="Arial" charset="0"/>
              </a:rPr>
              <a:t>AC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CCFF"/>
                </a:solidFill>
                <a:effectLst/>
                <a:uLnTx/>
                <a:uFillTx/>
                <a:latin typeface="Arial" charset="0"/>
              </a:rPr>
              <a:t>2s</a:t>
            </a:r>
          </a:p>
        </p:txBody>
      </p:sp>
      <p:sp>
        <p:nvSpPr>
          <p:cNvPr id="41" name="Rectangle 24"/>
          <p:cNvSpPr>
            <a:spLocks noChangeArrowheads="1"/>
          </p:cNvSpPr>
          <p:nvPr/>
        </p:nvSpPr>
        <p:spPr bwMode="auto">
          <a:xfrm>
            <a:off x="6846888" y="2438400"/>
            <a:ext cx="714939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charset="0"/>
              </a:rPr>
              <a:t>MC</a:t>
            </a:r>
            <a:r>
              <a:rPr kumimoji="0" lang="en-US" altLang="de-DE" sz="18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charset="0"/>
              </a:rPr>
              <a:t>3s</a:t>
            </a:r>
          </a:p>
        </p:txBody>
      </p:sp>
      <p:sp>
        <p:nvSpPr>
          <p:cNvPr id="42" name="Rectangle 21"/>
          <p:cNvSpPr>
            <a:spLocks noChangeArrowheads="1"/>
          </p:cNvSpPr>
          <p:nvPr/>
        </p:nvSpPr>
        <p:spPr bwMode="auto">
          <a:xfrm>
            <a:off x="7640638" y="1905000"/>
            <a:ext cx="6315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CCFF"/>
                </a:solidFill>
                <a:effectLst/>
                <a:uLnTx/>
                <a:uFillTx/>
                <a:latin typeface="Arial" charset="0"/>
              </a:rPr>
              <a:t>AC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CCFF"/>
                </a:solidFill>
                <a:effectLst/>
                <a:uLnTx/>
                <a:uFillTx/>
                <a:latin typeface="Arial" charset="0"/>
              </a:rPr>
              <a:t>3s</a:t>
            </a:r>
          </a:p>
        </p:txBody>
      </p:sp>
      <p:sp>
        <p:nvSpPr>
          <p:cNvPr id="44" name="Rectangle 35"/>
          <p:cNvSpPr>
            <a:spLocks noChangeArrowheads="1"/>
          </p:cNvSpPr>
          <p:nvPr/>
        </p:nvSpPr>
        <p:spPr bwMode="auto">
          <a:xfrm>
            <a:off x="836613" y="5253038"/>
            <a:ext cx="2220160" cy="83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UNTERNEHMEN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1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baseline="0" dirty="0" smtClean="0">
                <a:solidFill>
                  <a:srgbClr val="000000"/>
                </a:solidFill>
              </a:rPr>
              <a:t>MÖCHTE</a:t>
            </a:r>
            <a:r>
              <a:rPr lang="en-US" altLang="de-DE" sz="1600" kern="0" dirty="0" smtClean="0">
                <a:solidFill>
                  <a:srgbClr val="000000"/>
                </a:solidFill>
              </a:rPr>
              <a:t> IN DER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BRANCHE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BLEIBEN.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5" name="Rectangle 36"/>
          <p:cNvSpPr>
            <a:spLocks noChangeArrowheads="1"/>
          </p:cNvSpPr>
          <p:nvPr/>
        </p:nvSpPr>
        <p:spPr bwMode="auto">
          <a:xfrm>
            <a:off x="3503613" y="5253038"/>
            <a:ext cx="2551981" cy="83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UNTERNEHMEN 2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MÖCHTE DIE BRANCHE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VERLASSEN.</a:t>
            </a:r>
          </a:p>
        </p:txBody>
      </p:sp>
      <p:sp>
        <p:nvSpPr>
          <p:cNvPr id="46" name="Rectangle 37"/>
          <p:cNvSpPr>
            <a:spLocks noChangeArrowheads="1"/>
          </p:cNvSpPr>
          <p:nvPr/>
        </p:nvSpPr>
        <p:spPr bwMode="auto">
          <a:xfrm>
            <a:off x="6448895" y="5253038"/>
            <a:ext cx="1973297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UNTERNEHMEN 3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IST INDIFFERENT.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3" name="Line 27"/>
          <p:cNvSpPr>
            <a:spLocks noChangeShapeType="1"/>
          </p:cNvSpPr>
          <p:nvPr/>
        </p:nvSpPr>
        <p:spPr bwMode="auto">
          <a:xfrm>
            <a:off x="12050713" y="6951663"/>
            <a:ext cx="0" cy="1046162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47" name="Line 27"/>
          <p:cNvSpPr>
            <a:spLocks noChangeShapeType="1"/>
          </p:cNvSpPr>
          <p:nvPr/>
        </p:nvSpPr>
        <p:spPr bwMode="auto">
          <a:xfrm>
            <a:off x="12203113" y="7104063"/>
            <a:ext cx="0" cy="1046162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48" name="Line 27"/>
          <p:cNvSpPr>
            <a:spLocks noChangeShapeType="1"/>
          </p:cNvSpPr>
          <p:nvPr/>
        </p:nvSpPr>
        <p:spPr bwMode="auto">
          <a:xfrm>
            <a:off x="12355513" y="7256463"/>
            <a:ext cx="0" cy="1046162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1669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6150" y="3602038"/>
            <a:ext cx="12700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946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3811" y="1113337"/>
            <a:ext cx="8695857" cy="384160"/>
          </a:xfrm>
        </p:spPr>
        <p:txBody>
          <a:bodyPr/>
          <a:lstStyle/>
          <a:p>
            <a:r>
              <a:rPr lang="de-DE" dirty="0" smtClean="0"/>
              <a:t>LANGFRISTIGEs </a:t>
            </a:r>
            <a:r>
              <a:rPr lang="de-DE" dirty="0" err="1" smtClean="0"/>
              <a:t>bRANCHENANGEBOT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828800"/>
            <a:ext cx="8697417" cy="4371976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LANGFRISTIG KÖNNEN DIE BESTEHENDEN UNTERNEHMEN IHRE KAPAZITÄTEN ANPASSEN, D. H. DEN FIXEN FAKTOR VARIIEREN.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UNTERNEHMEN KÖNNEN AUCH AUSSCHEIDEN BZW. ES KÖNNEN NEUE UNTERNEHMEN AUF DEN MARKT KOMMEN.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BEI GEWINNEN IN DER bRANCHE WIRD  ES ZUR EXPANSION KOMMEN, BEI VERLUSTEN ZUR KONTRAKTION; IN JEDEM FALL WIRD SICH DER MARKTPREIS ENTSPRECHEND ÄNDERN, D. h. DER MARKTPREIS WIRD BEI EXPANSION FALLEN, BEI KONTRAKTION STEIGEN.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ZUR VEREINFACHUNG UNTERSTELLEN WIR, DASS ALLE UNTERNEHMEN DIESELBE KOSTENSTRUKTUR HABEN. Es WIRD ALS „TYPISCHES“ UNTERNEHMEN BEZEICHNET.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ALS ERSTES NEHMEN WIR AN, DASS ES AUF DEM MARKT NUR ZWEI UNTERNEHMEN GIBT.</a:t>
            </a:r>
          </a:p>
          <a:p>
            <a:endParaRPr lang="de-DE" sz="1600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</a:t>
            </a:r>
            <a:r>
              <a:rPr lang="de-DE" dirty="0" err="1" smtClean="0"/>
              <a:t>Gruyter</a:t>
            </a:r>
            <a:r>
              <a:rPr lang="de-DE" dirty="0" smtClean="0"/>
              <a:t>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52269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6613" y="687570"/>
            <a:ext cx="8695857" cy="370908"/>
          </a:xfrm>
        </p:spPr>
        <p:txBody>
          <a:bodyPr/>
          <a:lstStyle/>
          <a:p>
            <a:r>
              <a:rPr lang="de-DE" dirty="0" smtClean="0"/>
              <a:t>LANGFRISTIGES MARKTANGEBOT (1)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086678"/>
            <a:ext cx="8697417" cy="5114098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</a:t>
            </a:r>
            <a:r>
              <a:rPr lang="de-DE" dirty="0" err="1" smtClean="0"/>
              <a:t>Gruyter</a:t>
            </a:r>
            <a:r>
              <a:rPr lang="de-DE" dirty="0" smtClean="0"/>
              <a:t>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904875" y="1643063"/>
            <a:ext cx="0" cy="31908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904875" y="4857750"/>
            <a:ext cx="33813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5381625" y="1643063"/>
            <a:ext cx="0" cy="31908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381625" y="4857750"/>
            <a:ext cx="28813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0" name="Rectangle 18"/>
          <p:cNvSpPr>
            <a:spLocks noChangeArrowheads="1"/>
          </p:cNvSpPr>
          <p:nvPr/>
        </p:nvSpPr>
        <p:spPr bwMode="auto">
          <a:xfrm>
            <a:off x="587291" y="1657658"/>
            <a:ext cx="3109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</a:p>
        </p:txBody>
      </p:sp>
      <p:sp>
        <p:nvSpPr>
          <p:cNvPr id="11" name="Rectangle 20"/>
          <p:cNvSpPr>
            <a:spLocks noChangeArrowheads="1"/>
          </p:cNvSpPr>
          <p:nvPr/>
        </p:nvSpPr>
        <p:spPr bwMode="auto">
          <a:xfrm>
            <a:off x="4003675" y="4967288"/>
            <a:ext cx="32220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Y</a:t>
            </a:r>
          </a:p>
        </p:txBody>
      </p:sp>
      <p:sp>
        <p:nvSpPr>
          <p:cNvPr id="12" name="Rectangle 19"/>
          <p:cNvSpPr>
            <a:spLocks noChangeArrowheads="1"/>
          </p:cNvSpPr>
          <p:nvPr/>
        </p:nvSpPr>
        <p:spPr bwMode="auto">
          <a:xfrm>
            <a:off x="4884738" y="1514475"/>
            <a:ext cx="327013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8004175" y="4895850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y</a:t>
            </a: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904875" y="2071688"/>
            <a:ext cx="2881313" cy="2786062"/>
          </a:xfrm>
          <a:prstGeom prst="line">
            <a:avLst/>
          </a:prstGeom>
          <a:noFill/>
          <a:ln w="25400">
            <a:solidFill>
              <a:srgbClr val="3DF5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" name="Line 10"/>
          <p:cNvSpPr>
            <a:spLocks noChangeShapeType="1"/>
          </p:cNvSpPr>
          <p:nvPr/>
        </p:nvSpPr>
        <p:spPr bwMode="auto">
          <a:xfrm flipV="1">
            <a:off x="904875" y="2738438"/>
            <a:ext cx="2452688" cy="2119312"/>
          </a:xfrm>
          <a:prstGeom prst="line">
            <a:avLst/>
          </a:prstGeom>
          <a:noFill/>
          <a:ln w="25400">
            <a:solidFill>
              <a:srgbClr val="FF4E2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" name="Line 21"/>
          <p:cNvSpPr>
            <a:spLocks noChangeShapeType="1"/>
          </p:cNvSpPr>
          <p:nvPr/>
        </p:nvSpPr>
        <p:spPr bwMode="auto">
          <a:xfrm>
            <a:off x="904875" y="3538538"/>
            <a:ext cx="7262813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7" name="Line 24"/>
          <p:cNvSpPr>
            <a:spLocks noChangeShapeType="1"/>
          </p:cNvSpPr>
          <p:nvPr/>
        </p:nvSpPr>
        <p:spPr bwMode="auto">
          <a:xfrm>
            <a:off x="6880225" y="3559175"/>
            <a:ext cx="0" cy="1312863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8" name="Arc 8"/>
          <p:cNvSpPr>
            <a:spLocks/>
          </p:cNvSpPr>
          <p:nvPr/>
        </p:nvSpPr>
        <p:spPr bwMode="auto">
          <a:xfrm>
            <a:off x="5643563" y="2786063"/>
            <a:ext cx="1381125" cy="1792287"/>
          </a:xfrm>
          <a:custGeom>
            <a:avLst/>
            <a:gdLst>
              <a:gd name="T0" fmla="*/ 2147483647 w 21600"/>
              <a:gd name="T1" fmla="*/ 0 h 21122"/>
              <a:gd name="T2" fmla="*/ 1181614588 w 21600"/>
              <a:gd name="T3" fmla="*/ 2147483647 h 21122"/>
              <a:gd name="T4" fmla="*/ 0 w 21600"/>
              <a:gd name="T5" fmla="*/ 0 h 21122"/>
              <a:gd name="T6" fmla="*/ 0 60000 65536"/>
              <a:gd name="T7" fmla="*/ 0 60000 65536"/>
              <a:gd name="T8" fmla="*/ 0 60000 65536"/>
              <a:gd name="T9" fmla="*/ 0 w 21600"/>
              <a:gd name="T10" fmla="*/ 0 h 21122"/>
              <a:gd name="T11" fmla="*/ 21600 w 21600"/>
              <a:gd name="T12" fmla="*/ 21122 h 2112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122" fill="none" extrusionOk="0">
                <a:moveTo>
                  <a:pt x="21600" y="0"/>
                </a:moveTo>
                <a:cubicBezTo>
                  <a:pt x="21600" y="10187"/>
                  <a:pt x="14481" y="18989"/>
                  <a:pt x="4519" y="21121"/>
                </a:cubicBezTo>
              </a:path>
              <a:path w="21600" h="21122" stroke="0" extrusionOk="0">
                <a:moveTo>
                  <a:pt x="21600" y="0"/>
                </a:moveTo>
                <a:cubicBezTo>
                  <a:pt x="21600" y="10187"/>
                  <a:pt x="14481" y="18989"/>
                  <a:pt x="4519" y="21121"/>
                </a:cubicBezTo>
                <a:lnTo>
                  <a:pt x="0" y="0"/>
                </a:lnTo>
                <a:lnTo>
                  <a:pt x="21600" y="0"/>
                </a:lnTo>
                <a:close/>
              </a:path>
            </a:pathLst>
          </a:custGeom>
          <a:noFill/>
          <a:ln w="25400" cap="rnd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9" name="Arc 7"/>
          <p:cNvSpPr>
            <a:spLocks/>
          </p:cNvSpPr>
          <p:nvPr/>
        </p:nvSpPr>
        <p:spPr bwMode="auto">
          <a:xfrm rot="10800000">
            <a:off x="5692775" y="2835275"/>
            <a:ext cx="2000250" cy="1166813"/>
          </a:xfrm>
          <a:custGeom>
            <a:avLst/>
            <a:gdLst>
              <a:gd name="T0" fmla="*/ 0 w 43200"/>
              <a:gd name="T1" fmla="*/ 2147483647 h 21600"/>
              <a:gd name="T2" fmla="*/ 2147483647 w 43200"/>
              <a:gd name="T3" fmla="*/ 2147483647 h 21600"/>
              <a:gd name="T4" fmla="*/ 2144150902 w 43200"/>
              <a:gd name="T5" fmla="*/ 2147483647 h 21600"/>
              <a:gd name="T6" fmla="*/ 0 60000 65536"/>
              <a:gd name="T7" fmla="*/ 0 60000 65536"/>
              <a:gd name="T8" fmla="*/ 0 60000 65536"/>
              <a:gd name="T9" fmla="*/ 0 w 43200"/>
              <a:gd name="T10" fmla="*/ 0 h 21600"/>
              <a:gd name="T11" fmla="*/ 43200 w 432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21600" fill="none" extrusionOk="0">
                <a:moveTo>
                  <a:pt x="-1" y="21599"/>
                </a:moveTo>
                <a:cubicBezTo>
                  <a:pt x="0" y="9670"/>
                  <a:pt x="9670" y="0"/>
                  <a:pt x="21600" y="0"/>
                </a:cubicBezTo>
                <a:cubicBezTo>
                  <a:pt x="33506" y="-1"/>
                  <a:pt x="43167" y="9634"/>
                  <a:pt x="43199" y="21541"/>
                </a:cubicBezTo>
              </a:path>
              <a:path w="43200" h="21600" stroke="0" extrusionOk="0">
                <a:moveTo>
                  <a:pt x="-1" y="21599"/>
                </a:moveTo>
                <a:cubicBezTo>
                  <a:pt x="0" y="9670"/>
                  <a:pt x="9670" y="0"/>
                  <a:pt x="21600" y="0"/>
                </a:cubicBezTo>
                <a:cubicBezTo>
                  <a:pt x="33506" y="-1"/>
                  <a:pt x="43167" y="9634"/>
                  <a:pt x="43199" y="21541"/>
                </a:cubicBezTo>
                <a:lnTo>
                  <a:pt x="21600" y="21600"/>
                </a:lnTo>
                <a:lnTo>
                  <a:pt x="-1" y="21599"/>
                </a:lnTo>
                <a:close/>
              </a:path>
            </a:pathLst>
          </a:custGeom>
          <a:noFill/>
          <a:ln w="25400" cap="rnd">
            <a:solidFill>
              <a:srgbClr val="00CC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" name="Rectangle 22"/>
          <p:cNvSpPr>
            <a:spLocks noChangeArrowheads="1"/>
          </p:cNvSpPr>
          <p:nvPr/>
        </p:nvSpPr>
        <p:spPr bwMode="auto">
          <a:xfrm>
            <a:off x="450289" y="3368940"/>
            <a:ext cx="38632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</a:t>
            </a:r>
          </a:p>
        </p:txBody>
      </p:sp>
      <p:sp>
        <p:nvSpPr>
          <p:cNvPr id="21" name="Rectangle 23"/>
          <p:cNvSpPr>
            <a:spLocks noChangeArrowheads="1"/>
          </p:cNvSpPr>
          <p:nvPr/>
        </p:nvSpPr>
        <p:spPr bwMode="auto">
          <a:xfrm>
            <a:off x="4954710" y="3368940"/>
            <a:ext cx="386324" cy="33919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</a:t>
            </a:r>
          </a:p>
        </p:txBody>
      </p:sp>
      <p:sp>
        <p:nvSpPr>
          <p:cNvPr id="23" name="Rectangle 11"/>
          <p:cNvSpPr>
            <a:spLocks noChangeArrowheads="1"/>
          </p:cNvSpPr>
          <p:nvPr/>
        </p:nvSpPr>
        <p:spPr bwMode="auto">
          <a:xfrm>
            <a:off x="2955925" y="2347913"/>
            <a:ext cx="66043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4E21"/>
                </a:solidFill>
                <a:effectLst/>
                <a:uLnTx/>
                <a:uFillTx/>
                <a:latin typeface="Arial" charset="0"/>
              </a:rPr>
              <a:t>S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FF4E21"/>
                </a:solidFill>
                <a:effectLst/>
                <a:uLnTx/>
                <a:uFillTx/>
                <a:latin typeface="Arial" charset="0"/>
              </a:rPr>
              <a:t>2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4E21"/>
                </a:solidFill>
                <a:effectLst/>
                <a:uLnTx/>
                <a:uFillTx/>
                <a:latin typeface="Arial" charset="0"/>
              </a:rPr>
              <a:t>(p)</a:t>
            </a:r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6646379" y="2377730"/>
            <a:ext cx="75661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charset="0"/>
              </a:rPr>
              <a:t>MC(y)</a:t>
            </a:r>
          </a:p>
        </p:txBody>
      </p:sp>
      <p:sp>
        <p:nvSpPr>
          <p:cNvPr id="25" name="Rectangle 13"/>
          <p:cNvSpPr>
            <a:spLocks noChangeArrowheads="1"/>
          </p:cNvSpPr>
          <p:nvPr/>
        </p:nvSpPr>
        <p:spPr bwMode="auto">
          <a:xfrm>
            <a:off x="7481636" y="2433454"/>
            <a:ext cx="73257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CCFF"/>
                </a:solidFill>
                <a:effectLst/>
                <a:uLnTx/>
                <a:uFillTx/>
                <a:latin typeface="Arial" charset="0"/>
              </a:rPr>
              <a:t>AC(y)</a:t>
            </a:r>
          </a:p>
        </p:txBody>
      </p:sp>
      <p:sp>
        <p:nvSpPr>
          <p:cNvPr id="28" name="Rectangle 17"/>
          <p:cNvSpPr>
            <a:spLocks noChangeArrowheads="1"/>
          </p:cNvSpPr>
          <p:nvPr/>
        </p:nvSpPr>
        <p:spPr bwMode="auto">
          <a:xfrm>
            <a:off x="1560059" y="1318462"/>
            <a:ext cx="141384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DER MARKT</a:t>
            </a:r>
          </a:p>
        </p:txBody>
      </p:sp>
      <p:sp>
        <p:nvSpPr>
          <p:cNvPr id="29" name="Rectangle 16"/>
          <p:cNvSpPr>
            <a:spLocks noChangeArrowheads="1"/>
          </p:cNvSpPr>
          <p:nvPr/>
        </p:nvSpPr>
        <p:spPr bwMode="auto">
          <a:xfrm>
            <a:off x="5850445" y="1190988"/>
            <a:ext cx="1949252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EIN „TYPISCHES“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UNTERNEHMEN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0" name="Rectangle 26"/>
          <p:cNvSpPr>
            <a:spLocks noChangeArrowheads="1"/>
          </p:cNvSpPr>
          <p:nvPr/>
        </p:nvSpPr>
        <p:spPr bwMode="auto">
          <a:xfrm>
            <a:off x="5391150" y="3543300"/>
            <a:ext cx="1485900" cy="400050"/>
          </a:xfrm>
          <a:prstGeom prst="rect">
            <a:avLst/>
          </a:prstGeom>
          <a:solidFill>
            <a:srgbClr val="3DF5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1" name="Rectangle 25"/>
          <p:cNvSpPr>
            <a:spLocks noChangeArrowheads="1"/>
          </p:cNvSpPr>
          <p:nvPr/>
        </p:nvSpPr>
        <p:spPr bwMode="auto">
          <a:xfrm>
            <a:off x="6645275" y="4879975"/>
            <a:ext cx="45525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y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*</a:t>
            </a:r>
          </a:p>
        </p:txBody>
      </p:sp>
      <p:sp>
        <p:nvSpPr>
          <p:cNvPr id="32" name="Rectangle 28"/>
          <p:cNvSpPr>
            <a:spLocks noChangeArrowheads="1"/>
          </p:cNvSpPr>
          <p:nvPr/>
        </p:nvSpPr>
        <p:spPr bwMode="auto">
          <a:xfrm>
            <a:off x="836613" y="5351463"/>
            <a:ext cx="6569106" cy="616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JEDES UNTERNEHMEN ERZIELT GEWINN,</a:t>
            </a:r>
            <a:r>
              <a:rPr kumimoji="0" lang="en-US" altLang="de-DE" sz="1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WAS WEITERE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de-DE" sz="1600" b="0" kern="0" baseline="0" dirty="0" smtClean="0">
                <a:solidFill>
                  <a:srgbClr val="000000"/>
                </a:solidFill>
              </a:rPr>
              <a:t>UNTERNEHMEN </a:t>
            </a:r>
            <a:r>
              <a:rPr lang="en-US" altLang="de-DE" sz="1600" b="0" kern="0" dirty="0">
                <a:solidFill>
                  <a:srgbClr val="000000"/>
                </a:solidFill>
              </a:rPr>
              <a:t>ZUM </a:t>
            </a:r>
            <a:r>
              <a:rPr lang="en-US" altLang="de-DE" sz="1600" b="0" kern="0" dirty="0" smtClean="0">
                <a:solidFill>
                  <a:srgbClr val="000000"/>
                </a:solidFill>
              </a:rPr>
              <a:t>EINTRITT IN DIE BRANCHE </a:t>
            </a:r>
            <a:r>
              <a:rPr lang="en-US" altLang="de-DE" sz="1600" b="0" kern="0" baseline="0" dirty="0" smtClean="0">
                <a:solidFill>
                  <a:srgbClr val="000000"/>
                </a:solidFill>
              </a:rPr>
              <a:t>VERANLASST</a:t>
            </a:r>
            <a:r>
              <a:rPr lang="en-US" altLang="de-DE" sz="1800" b="0" kern="0" baseline="0" dirty="0" smtClean="0">
                <a:solidFill>
                  <a:srgbClr val="000000"/>
                </a:solidFill>
              </a:rPr>
              <a:t>.</a:t>
            </a:r>
            <a:r>
              <a:rPr lang="en-US" altLang="de-DE" sz="1800" b="0" kern="0" dirty="0" smtClean="0">
                <a:solidFill>
                  <a:srgbClr val="000000"/>
                </a:solidFill>
              </a:rPr>
              <a:t> </a:t>
            </a:r>
            <a:endParaRPr kumimoji="0" lang="en-US" altLang="de-DE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3" name="Rectangle 27"/>
          <p:cNvSpPr>
            <a:spLocks noChangeArrowheads="1"/>
          </p:cNvSpPr>
          <p:nvPr/>
        </p:nvSpPr>
        <p:spPr bwMode="auto">
          <a:xfrm>
            <a:off x="5579110" y="3999750"/>
            <a:ext cx="69249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</a:rPr>
              <a:t>P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&gt; 0</a:t>
            </a:r>
          </a:p>
        </p:txBody>
      </p:sp>
    </p:spTree>
    <p:extLst>
      <p:ext uri="{BB962C8B-B14F-4D97-AF65-F5344CB8AC3E}">
        <p14:creationId xmlns:p14="http://schemas.microsoft.com/office/powerpoint/2010/main" val="368923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3821" y="736515"/>
            <a:ext cx="8695857" cy="370908"/>
          </a:xfrm>
        </p:spPr>
        <p:txBody>
          <a:bodyPr/>
          <a:lstStyle/>
          <a:p>
            <a:r>
              <a:rPr lang="de-DE" dirty="0" smtClean="0"/>
              <a:t>LANGFRISTIGES MARKTANGEBOT (2)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</a:t>
            </a:r>
            <a:r>
              <a:rPr lang="de-DE" dirty="0" err="1" smtClean="0"/>
              <a:t>Gruyter</a:t>
            </a:r>
            <a:r>
              <a:rPr lang="de-DE" dirty="0" smtClean="0"/>
              <a:t>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904875" y="1643063"/>
            <a:ext cx="0" cy="31908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904875" y="4857750"/>
            <a:ext cx="33813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5381625" y="1643063"/>
            <a:ext cx="0" cy="31908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381625" y="4857750"/>
            <a:ext cx="28813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0" name="Rectangle 18"/>
          <p:cNvSpPr>
            <a:spLocks noChangeArrowheads="1"/>
          </p:cNvSpPr>
          <p:nvPr/>
        </p:nvSpPr>
        <p:spPr bwMode="auto">
          <a:xfrm>
            <a:off x="431800" y="1514475"/>
            <a:ext cx="3109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</a:p>
        </p:txBody>
      </p:sp>
      <p:sp>
        <p:nvSpPr>
          <p:cNvPr id="11" name="Rectangle 20"/>
          <p:cNvSpPr>
            <a:spLocks noChangeArrowheads="1"/>
          </p:cNvSpPr>
          <p:nvPr/>
        </p:nvSpPr>
        <p:spPr bwMode="auto">
          <a:xfrm>
            <a:off x="3964046" y="4887922"/>
            <a:ext cx="32220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Y</a:t>
            </a:r>
          </a:p>
        </p:txBody>
      </p:sp>
      <p:sp>
        <p:nvSpPr>
          <p:cNvPr id="12" name="Rectangle 19"/>
          <p:cNvSpPr>
            <a:spLocks noChangeArrowheads="1"/>
          </p:cNvSpPr>
          <p:nvPr/>
        </p:nvSpPr>
        <p:spPr bwMode="auto">
          <a:xfrm>
            <a:off x="5006175" y="1606808"/>
            <a:ext cx="3109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8004175" y="4895850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y</a:t>
            </a: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904875" y="2071688"/>
            <a:ext cx="2881313" cy="2786062"/>
          </a:xfrm>
          <a:prstGeom prst="line">
            <a:avLst/>
          </a:prstGeom>
          <a:noFill/>
          <a:ln w="25400">
            <a:solidFill>
              <a:srgbClr val="3DF5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" name="Line 10"/>
          <p:cNvSpPr>
            <a:spLocks noChangeShapeType="1"/>
          </p:cNvSpPr>
          <p:nvPr/>
        </p:nvSpPr>
        <p:spPr bwMode="auto">
          <a:xfrm flipV="1">
            <a:off x="904875" y="2738438"/>
            <a:ext cx="2452688" cy="2119312"/>
          </a:xfrm>
          <a:prstGeom prst="line">
            <a:avLst/>
          </a:prstGeom>
          <a:noFill/>
          <a:ln w="25400">
            <a:solidFill>
              <a:srgbClr val="FF4E2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" name="Line 21"/>
          <p:cNvSpPr>
            <a:spLocks noChangeShapeType="1"/>
          </p:cNvSpPr>
          <p:nvPr/>
        </p:nvSpPr>
        <p:spPr bwMode="auto">
          <a:xfrm>
            <a:off x="904875" y="3538538"/>
            <a:ext cx="7262813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7" name="Line 24"/>
          <p:cNvSpPr>
            <a:spLocks noChangeShapeType="1"/>
          </p:cNvSpPr>
          <p:nvPr/>
        </p:nvSpPr>
        <p:spPr bwMode="auto">
          <a:xfrm>
            <a:off x="6880225" y="3559175"/>
            <a:ext cx="0" cy="1312863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8" name="Arc 8"/>
          <p:cNvSpPr>
            <a:spLocks/>
          </p:cNvSpPr>
          <p:nvPr/>
        </p:nvSpPr>
        <p:spPr bwMode="auto">
          <a:xfrm>
            <a:off x="5643563" y="2786063"/>
            <a:ext cx="1381125" cy="1792287"/>
          </a:xfrm>
          <a:custGeom>
            <a:avLst/>
            <a:gdLst>
              <a:gd name="T0" fmla="*/ 2147483647 w 21600"/>
              <a:gd name="T1" fmla="*/ 0 h 21122"/>
              <a:gd name="T2" fmla="*/ 1181614588 w 21600"/>
              <a:gd name="T3" fmla="*/ 2147483647 h 21122"/>
              <a:gd name="T4" fmla="*/ 0 w 21600"/>
              <a:gd name="T5" fmla="*/ 0 h 21122"/>
              <a:gd name="T6" fmla="*/ 0 60000 65536"/>
              <a:gd name="T7" fmla="*/ 0 60000 65536"/>
              <a:gd name="T8" fmla="*/ 0 60000 65536"/>
              <a:gd name="T9" fmla="*/ 0 w 21600"/>
              <a:gd name="T10" fmla="*/ 0 h 21122"/>
              <a:gd name="T11" fmla="*/ 21600 w 21600"/>
              <a:gd name="T12" fmla="*/ 21122 h 2112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122" fill="none" extrusionOk="0">
                <a:moveTo>
                  <a:pt x="21600" y="0"/>
                </a:moveTo>
                <a:cubicBezTo>
                  <a:pt x="21600" y="10187"/>
                  <a:pt x="14481" y="18989"/>
                  <a:pt x="4519" y="21121"/>
                </a:cubicBezTo>
              </a:path>
              <a:path w="21600" h="21122" stroke="0" extrusionOk="0">
                <a:moveTo>
                  <a:pt x="21600" y="0"/>
                </a:moveTo>
                <a:cubicBezTo>
                  <a:pt x="21600" y="10187"/>
                  <a:pt x="14481" y="18989"/>
                  <a:pt x="4519" y="21121"/>
                </a:cubicBezTo>
                <a:lnTo>
                  <a:pt x="0" y="0"/>
                </a:lnTo>
                <a:lnTo>
                  <a:pt x="21600" y="0"/>
                </a:lnTo>
                <a:close/>
              </a:path>
            </a:pathLst>
          </a:custGeom>
          <a:noFill/>
          <a:ln w="25400" cap="rnd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9" name="Arc 7"/>
          <p:cNvSpPr>
            <a:spLocks/>
          </p:cNvSpPr>
          <p:nvPr/>
        </p:nvSpPr>
        <p:spPr bwMode="auto">
          <a:xfrm rot="10800000">
            <a:off x="5692775" y="2835275"/>
            <a:ext cx="2000250" cy="1166813"/>
          </a:xfrm>
          <a:custGeom>
            <a:avLst/>
            <a:gdLst>
              <a:gd name="T0" fmla="*/ 0 w 43200"/>
              <a:gd name="T1" fmla="*/ 2147483647 h 21600"/>
              <a:gd name="T2" fmla="*/ 2147483647 w 43200"/>
              <a:gd name="T3" fmla="*/ 2147483647 h 21600"/>
              <a:gd name="T4" fmla="*/ 2144150902 w 43200"/>
              <a:gd name="T5" fmla="*/ 2147483647 h 21600"/>
              <a:gd name="T6" fmla="*/ 0 60000 65536"/>
              <a:gd name="T7" fmla="*/ 0 60000 65536"/>
              <a:gd name="T8" fmla="*/ 0 60000 65536"/>
              <a:gd name="T9" fmla="*/ 0 w 43200"/>
              <a:gd name="T10" fmla="*/ 0 h 21600"/>
              <a:gd name="T11" fmla="*/ 43200 w 432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21600" fill="none" extrusionOk="0">
                <a:moveTo>
                  <a:pt x="-1" y="21599"/>
                </a:moveTo>
                <a:cubicBezTo>
                  <a:pt x="0" y="9670"/>
                  <a:pt x="9670" y="0"/>
                  <a:pt x="21600" y="0"/>
                </a:cubicBezTo>
                <a:cubicBezTo>
                  <a:pt x="33506" y="-1"/>
                  <a:pt x="43167" y="9634"/>
                  <a:pt x="43199" y="21541"/>
                </a:cubicBezTo>
              </a:path>
              <a:path w="43200" h="21600" stroke="0" extrusionOk="0">
                <a:moveTo>
                  <a:pt x="-1" y="21599"/>
                </a:moveTo>
                <a:cubicBezTo>
                  <a:pt x="0" y="9670"/>
                  <a:pt x="9670" y="0"/>
                  <a:pt x="21600" y="0"/>
                </a:cubicBezTo>
                <a:cubicBezTo>
                  <a:pt x="33506" y="-1"/>
                  <a:pt x="43167" y="9634"/>
                  <a:pt x="43199" y="21541"/>
                </a:cubicBezTo>
                <a:lnTo>
                  <a:pt x="21600" y="21600"/>
                </a:lnTo>
                <a:lnTo>
                  <a:pt x="-1" y="21599"/>
                </a:lnTo>
                <a:close/>
              </a:path>
            </a:pathLst>
          </a:custGeom>
          <a:noFill/>
          <a:ln w="25400" cap="rnd">
            <a:solidFill>
              <a:srgbClr val="00CC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3" name="Rectangle 11"/>
          <p:cNvSpPr>
            <a:spLocks noChangeArrowheads="1"/>
          </p:cNvSpPr>
          <p:nvPr/>
        </p:nvSpPr>
        <p:spPr bwMode="auto">
          <a:xfrm>
            <a:off x="2955925" y="2347913"/>
            <a:ext cx="668453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4E21"/>
                </a:solidFill>
                <a:effectLst/>
                <a:uLnTx/>
                <a:uFillTx/>
                <a:latin typeface="Arial" charset="0"/>
              </a:rPr>
              <a:t>S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FF4E21"/>
                </a:solidFill>
                <a:effectLst/>
                <a:uLnTx/>
                <a:uFillTx/>
                <a:latin typeface="Arial" charset="0"/>
              </a:rPr>
              <a:t>2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4E21"/>
                </a:solidFill>
                <a:effectLst/>
                <a:uLnTx/>
                <a:uFillTx/>
                <a:latin typeface="Arial" charset="0"/>
              </a:rPr>
              <a:t>(p</a:t>
            </a: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4E21"/>
                </a:solidFill>
                <a:effectLst/>
                <a:uLnTx/>
                <a:uFillTx/>
                <a:latin typeface="Arial" charset="0"/>
              </a:rPr>
              <a:t>)</a:t>
            </a:r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6501916" y="2363302"/>
            <a:ext cx="75661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charset="0"/>
              </a:rPr>
              <a:t>MC(y)</a:t>
            </a:r>
          </a:p>
        </p:txBody>
      </p:sp>
      <p:sp>
        <p:nvSpPr>
          <p:cNvPr id="25" name="Rectangle 13"/>
          <p:cNvSpPr>
            <a:spLocks noChangeArrowheads="1"/>
          </p:cNvSpPr>
          <p:nvPr/>
        </p:nvSpPr>
        <p:spPr bwMode="auto">
          <a:xfrm>
            <a:off x="7480300" y="2396936"/>
            <a:ext cx="73257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CCFF"/>
                </a:solidFill>
                <a:effectLst/>
                <a:uLnTx/>
                <a:uFillTx/>
                <a:latin typeface="Arial" charset="0"/>
              </a:rPr>
              <a:t>AC(y)</a:t>
            </a:r>
          </a:p>
        </p:txBody>
      </p:sp>
      <p:sp>
        <p:nvSpPr>
          <p:cNvPr id="28" name="Rectangle 17"/>
          <p:cNvSpPr>
            <a:spLocks noChangeArrowheads="1"/>
          </p:cNvSpPr>
          <p:nvPr/>
        </p:nvSpPr>
        <p:spPr bwMode="auto">
          <a:xfrm>
            <a:off x="1560059" y="1318462"/>
            <a:ext cx="141384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DER MARKT</a:t>
            </a:r>
          </a:p>
        </p:txBody>
      </p:sp>
      <p:sp>
        <p:nvSpPr>
          <p:cNvPr id="29" name="Rectangle 16"/>
          <p:cNvSpPr>
            <a:spLocks noChangeArrowheads="1"/>
          </p:cNvSpPr>
          <p:nvPr/>
        </p:nvSpPr>
        <p:spPr bwMode="auto">
          <a:xfrm>
            <a:off x="5850445" y="1190988"/>
            <a:ext cx="1949252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EIN „TYPISCHES“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UNTERNEHMEN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7" name="Line 30"/>
          <p:cNvSpPr>
            <a:spLocks noChangeShapeType="1"/>
          </p:cNvSpPr>
          <p:nvPr/>
        </p:nvSpPr>
        <p:spPr bwMode="auto">
          <a:xfrm>
            <a:off x="904875" y="3827463"/>
            <a:ext cx="7262813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0" name="Line 11"/>
          <p:cNvSpPr>
            <a:spLocks noChangeShapeType="1"/>
          </p:cNvSpPr>
          <p:nvPr/>
        </p:nvSpPr>
        <p:spPr bwMode="auto">
          <a:xfrm flipV="1">
            <a:off x="928688" y="3255963"/>
            <a:ext cx="2786062" cy="1601787"/>
          </a:xfrm>
          <a:prstGeom prst="line">
            <a:avLst/>
          </a:prstGeom>
          <a:noFill/>
          <a:ln w="25400">
            <a:solidFill>
              <a:srgbClr val="FF4E2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" name="Rectangle 13"/>
          <p:cNvSpPr>
            <a:spLocks noChangeArrowheads="1"/>
          </p:cNvSpPr>
          <p:nvPr/>
        </p:nvSpPr>
        <p:spPr bwMode="auto">
          <a:xfrm>
            <a:off x="3313113" y="2895600"/>
            <a:ext cx="66043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4E21"/>
                </a:solidFill>
                <a:effectLst/>
                <a:uLnTx/>
                <a:uFillTx/>
                <a:latin typeface="Arial" charset="0"/>
              </a:rPr>
              <a:t>S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FF4E21"/>
                </a:solidFill>
                <a:effectLst/>
                <a:uLnTx/>
                <a:uFillTx/>
                <a:latin typeface="Arial" charset="0"/>
              </a:rPr>
              <a:t>3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4E21"/>
                </a:solidFill>
                <a:effectLst/>
                <a:uLnTx/>
                <a:uFillTx/>
                <a:latin typeface="Arial" charset="0"/>
              </a:rPr>
              <a:t>(p)</a:t>
            </a:r>
          </a:p>
        </p:txBody>
      </p:sp>
      <p:sp>
        <p:nvSpPr>
          <p:cNvPr id="33" name="Line 24"/>
          <p:cNvSpPr>
            <a:spLocks noChangeShapeType="1"/>
          </p:cNvSpPr>
          <p:nvPr/>
        </p:nvSpPr>
        <p:spPr bwMode="auto">
          <a:xfrm>
            <a:off x="2595563" y="3381375"/>
            <a:ext cx="857250" cy="0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pic>
        <p:nvPicPr>
          <p:cNvPr id="1689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2774" y="4017411"/>
            <a:ext cx="733787" cy="420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Rectangle 23"/>
          <p:cNvSpPr>
            <a:spLocks noChangeArrowheads="1"/>
          </p:cNvSpPr>
          <p:nvPr/>
        </p:nvSpPr>
        <p:spPr bwMode="auto">
          <a:xfrm>
            <a:off x="518551" y="3628496"/>
            <a:ext cx="38632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3</a:t>
            </a:r>
          </a:p>
        </p:txBody>
      </p:sp>
      <p:sp>
        <p:nvSpPr>
          <p:cNvPr id="36" name="Rectangle 29"/>
          <p:cNvSpPr>
            <a:spLocks noChangeArrowheads="1"/>
          </p:cNvSpPr>
          <p:nvPr/>
        </p:nvSpPr>
        <p:spPr bwMode="auto">
          <a:xfrm>
            <a:off x="5384800" y="3822700"/>
            <a:ext cx="1365250" cy="158750"/>
          </a:xfrm>
          <a:prstGeom prst="rect">
            <a:avLst/>
          </a:prstGeom>
          <a:solidFill>
            <a:srgbClr val="3DF5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7" name="Rectangle 24"/>
          <p:cNvSpPr>
            <a:spLocks noChangeArrowheads="1"/>
          </p:cNvSpPr>
          <p:nvPr/>
        </p:nvSpPr>
        <p:spPr bwMode="auto">
          <a:xfrm>
            <a:off x="893659" y="5351462"/>
            <a:ext cx="7813036" cy="83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EIN DRITTES UNTERNEHMEN KOMMT AUF DEN MARKT,</a:t>
            </a:r>
            <a:r>
              <a:rPr kumimoji="0" lang="de-AT" altLang="de-DE" sz="1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DER PREIS FÄLLT,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AT" altLang="de-DE" sz="1600" b="0" kern="0" dirty="0" smtClean="0">
                <a:solidFill>
                  <a:srgbClr val="000000"/>
                </a:solidFill>
              </a:rPr>
              <a:t>JEDES UNTERNEHMEN ERZEUGT WENIGER, </a:t>
            </a:r>
            <a:r>
              <a:rPr lang="de-AT" altLang="de-DE" sz="1600" b="0" kern="0" baseline="0" dirty="0" smtClean="0">
                <a:solidFill>
                  <a:srgbClr val="000000"/>
                </a:solidFill>
              </a:rPr>
              <a:t>DER</a:t>
            </a:r>
            <a:r>
              <a:rPr lang="de-AT" altLang="de-DE" sz="1600" b="0" kern="0" dirty="0" smtClean="0">
                <a:solidFill>
                  <a:srgbClr val="000000"/>
                </a:solidFill>
              </a:rPr>
              <a:t> GESAMTOUTPUT STEIGT, 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AT" altLang="de-DE" sz="1600" b="0" kern="0" dirty="0" smtClean="0">
                <a:solidFill>
                  <a:srgbClr val="000000"/>
                </a:solidFill>
              </a:rPr>
              <a:t>DIE GEWINNE BLEIBEN POSITIV.</a:t>
            </a:r>
            <a:endParaRPr kumimoji="0" lang="en-US" altLang="de-DE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8" name="Rectangle 27"/>
          <p:cNvSpPr>
            <a:spLocks noChangeArrowheads="1"/>
          </p:cNvSpPr>
          <p:nvPr/>
        </p:nvSpPr>
        <p:spPr bwMode="auto">
          <a:xfrm>
            <a:off x="5006175" y="3657865"/>
            <a:ext cx="411151" cy="33919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3</a:t>
            </a:r>
          </a:p>
        </p:txBody>
      </p:sp>
      <p:sp>
        <p:nvSpPr>
          <p:cNvPr id="39" name="Rectangle 25"/>
          <p:cNvSpPr>
            <a:spLocks noChangeArrowheads="1"/>
          </p:cNvSpPr>
          <p:nvPr/>
        </p:nvSpPr>
        <p:spPr bwMode="auto">
          <a:xfrm>
            <a:off x="6516688" y="4879975"/>
            <a:ext cx="45525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y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3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*</a:t>
            </a:r>
          </a:p>
        </p:txBody>
      </p:sp>
      <p:sp>
        <p:nvSpPr>
          <p:cNvPr id="3" name="Rechteck 2"/>
          <p:cNvSpPr/>
          <p:nvPr/>
        </p:nvSpPr>
        <p:spPr>
          <a:xfrm>
            <a:off x="549650" y="3299233"/>
            <a:ext cx="3850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p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2</a:t>
            </a:r>
            <a:endParaRPr lang="de-DE" sz="1600" dirty="0"/>
          </a:p>
        </p:txBody>
      </p:sp>
      <p:sp>
        <p:nvSpPr>
          <p:cNvPr id="20" name="Rechteck 19"/>
          <p:cNvSpPr/>
          <p:nvPr/>
        </p:nvSpPr>
        <p:spPr>
          <a:xfrm>
            <a:off x="4977126" y="3343652"/>
            <a:ext cx="3850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sz="1600" b="1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p</a:t>
            </a:r>
            <a:r>
              <a:rPr lang="en-US" altLang="de-DE" sz="1600" b="1" baseline="-250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2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64160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35314" y="702520"/>
            <a:ext cx="8695857" cy="370908"/>
          </a:xfrm>
        </p:spPr>
        <p:txBody>
          <a:bodyPr/>
          <a:lstStyle/>
          <a:p>
            <a:r>
              <a:rPr lang="de-DE" dirty="0" smtClean="0"/>
              <a:t>LANGFRISTIGES MARKTANGEBOT (3)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31801" y="1086678"/>
            <a:ext cx="9255538" cy="5114098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</a:t>
            </a:r>
            <a:r>
              <a:rPr lang="de-DE" dirty="0" err="1" smtClean="0"/>
              <a:t>Gruyter</a:t>
            </a:r>
            <a:r>
              <a:rPr lang="de-DE" dirty="0" smtClean="0"/>
              <a:t>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904875" y="1643063"/>
            <a:ext cx="0" cy="31908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904875" y="4857750"/>
            <a:ext cx="33813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5381625" y="1643063"/>
            <a:ext cx="0" cy="31908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381625" y="4857750"/>
            <a:ext cx="28813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0" name="Rectangle 18"/>
          <p:cNvSpPr>
            <a:spLocks noChangeArrowheads="1"/>
          </p:cNvSpPr>
          <p:nvPr/>
        </p:nvSpPr>
        <p:spPr bwMode="auto">
          <a:xfrm>
            <a:off x="431800" y="1514475"/>
            <a:ext cx="3109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</a:p>
        </p:txBody>
      </p:sp>
      <p:sp>
        <p:nvSpPr>
          <p:cNvPr id="11" name="Rectangle 20"/>
          <p:cNvSpPr>
            <a:spLocks noChangeArrowheads="1"/>
          </p:cNvSpPr>
          <p:nvPr/>
        </p:nvSpPr>
        <p:spPr bwMode="auto">
          <a:xfrm>
            <a:off x="4003675" y="4967288"/>
            <a:ext cx="32220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Y</a:t>
            </a:r>
          </a:p>
        </p:txBody>
      </p:sp>
      <p:sp>
        <p:nvSpPr>
          <p:cNvPr id="12" name="Rectangle 19"/>
          <p:cNvSpPr>
            <a:spLocks noChangeArrowheads="1"/>
          </p:cNvSpPr>
          <p:nvPr/>
        </p:nvSpPr>
        <p:spPr bwMode="auto">
          <a:xfrm>
            <a:off x="4884738" y="1514475"/>
            <a:ext cx="327013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8004175" y="4895850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y</a:t>
            </a: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904875" y="2071688"/>
            <a:ext cx="2881313" cy="2786062"/>
          </a:xfrm>
          <a:prstGeom prst="line">
            <a:avLst/>
          </a:prstGeom>
          <a:noFill/>
          <a:ln w="25400">
            <a:solidFill>
              <a:srgbClr val="3DF5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" name="Line 24"/>
          <p:cNvSpPr>
            <a:spLocks noChangeShapeType="1"/>
          </p:cNvSpPr>
          <p:nvPr/>
        </p:nvSpPr>
        <p:spPr bwMode="auto">
          <a:xfrm>
            <a:off x="6880225" y="3559175"/>
            <a:ext cx="0" cy="1312863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8" name="Arc 8"/>
          <p:cNvSpPr>
            <a:spLocks/>
          </p:cNvSpPr>
          <p:nvPr/>
        </p:nvSpPr>
        <p:spPr bwMode="auto">
          <a:xfrm>
            <a:off x="5643563" y="2786063"/>
            <a:ext cx="1381125" cy="1792287"/>
          </a:xfrm>
          <a:custGeom>
            <a:avLst/>
            <a:gdLst>
              <a:gd name="T0" fmla="*/ 2147483647 w 21600"/>
              <a:gd name="T1" fmla="*/ 0 h 21122"/>
              <a:gd name="T2" fmla="*/ 1181614588 w 21600"/>
              <a:gd name="T3" fmla="*/ 2147483647 h 21122"/>
              <a:gd name="T4" fmla="*/ 0 w 21600"/>
              <a:gd name="T5" fmla="*/ 0 h 21122"/>
              <a:gd name="T6" fmla="*/ 0 60000 65536"/>
              <a:gd name="T7" fmla="*/ 0 60000 65536"/>
              <a:gd name="T8" fmla="*/ 0 60000 65536"/>
              <a:gd name="T9" fmla="*/ 0 w 21600"/>
              <a:gd name="T10" fmla="*/ 0 h 21122"/>
              <a:gd name="T11" fmla="*/ 21600 w 21600"/>
              <a:gd name="T12" fmla="*/ 21122 h 2112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122" fill="none" extrusionOk="0">
                <a:moveTo>
                  <a:pt x="21600" y="0"/>
                </a:moveTo>
                <a:cubicBezTo>
                  <a:pt x="21600" y="10187"/>
                  <a:pt x="14481" y="18989"/>
                  <a:pt x="4519" y="21121"/>
                </a:cubicBezTo>
              </a:path>
              <a:path w="21600" h="21122" stroke="0" extrusionOk="0">
                <a:moveTo>
                  <a:pt x="21600" y="0"/>
                </a:moveTo>
                <a:cubicBezTo>
                  <a:pt x="21600" y="10187"/>
                  <a:pt x="14481" y="18989"/>
                  <a:pt x="4519" y="21121"/>
                </a:cubicBezTo>
                <a:lnTo>
                  <a:pt x="0" y="0"/>
                </a:lnTo>
                <a:lnTo>
                  <a:pt x="21600" y="0"/>
                </a:lnTo>
                <a:close/>
              </a:path>
            </a:pathLst>
          </a:custGeom>
          <a:noFill/>
          <a:ln w="25400" cap="rnd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9" name="Arc 7"/>
          <p:cNvSpPr>
            <a:spLocks/>
          </p:cNvSpPr>
          <p:nvPr/>
        </p:nvSpPr>
        <p:spPr bwMode="auto">
          <a:xfrm rot="10800000">
            <a:off x="5692775" y="2835275"/>
            <a:ext cx="2000250" cy="1166813"/>
          </a:xfrm>
          <a:custGeom>
            <a:avLst/>
            <a:gdLst>
              <a:gd name="T0" fmla="*/ 0 w 43200"/>
              <a:gd name="T1" fmla="*/ 2147483647 h 21600"/>
              <a:gd name="T2" fmla="*/ 2147483647 w 43200"/>
              <a:gd name="T3" fmla="*/ 2147483647 h 21600"/>
              <a:gd name="T4" fmla="*/ 2144150902 w 43200"/>
              <a:gd name="T5" fmla="*/ 2147483647 h 21600"/>
              <a:gd name="T6" fmla="*/ 0 60000 65536"/>
              <a:gd name="T7" fmla="*/ 0 60000 65536"/>
              <a:gd name="T8" fmla="*/ 0 60000 65536"/>
              <a:gd name="T9" fmla="*/ 0 w 43200"/>
              <a:gd name="T10" fmla="*/ 0 h 21600"/>
              <a:gd name="T11" fmla="*/ 43200 w 432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21600" fill="none" extrusionOk="0">
                <a:moveTo>
                  <a:pt x="-1" y="21599"/>
                </a:moveTo>
                <a:cubicBezTo>
                  <a:pt x="0" y="9670"/>
                  <a:pt x="9670" y="0"/>
                  <a:pt x="21600" y="0"/>
                </a:cubicBezTo>
                <a:cubicBezTo>
                  <a:pt x="33506" y="-1"/>
                  <a:pt x="43167" y="9634"/>
                  <a:pt x="43199" y="21541"/>
                </a:cubicBezTo>
              </a:path>
              <a:path w="43200" h="21600" stroke="0" extrusionOk="0">
                <a:moveTo>
                  <a:pt x="-1" y="21599"/>
                </a:moveTo>
                <a:cubicBezTo>
                  <a:pt x="0" y="9670"/>
                  <a:pt x="9670" y="0"/>
                  <a:pt x="21600" y="0"/>
                </a:cubicBezTo>
                <a:cubicBezTo>
                  <a:pt x="33506" y="-1"/>
                  <a:pt x="43167" y="9634"/>
                  <a:pt x="43199" y="21541"/>
                </a:cubicBezTo>
                <a:lnTo>
                  <a:pt x="21600" y="21600"/>
                </a:lnTo>
                <a:lnTo>
                  <a:pt x="-1" y="21599"/>
                </a:lnTo>
                <a:close/>
              </a:path>
            </a:pathLst>
          </a:custGeom>
          <a:noFill/>
          <a:ln w="25400" cap="rnd">
            <a:solidFill>
              <a:srgbClr val="00CC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6289675" y="2276475"/>
            <a:ext cx="75661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charset="0"/>
              </a:rPr>
              <a:t>MC(y)</a:t>
            </a:r>
          </a:p>
        </p:txBody>
      </p:sp>
      <p:sp>
        <p:nvSpPr>
          <p:cNvPr id="25" name="Rectangle 13"/>
          <p:cNvSpPr>
            <a:spLocks noChangeArrowheads="1"/>
          </p:cNvSpPr>
          <p:nvPr/>
        </p:nvSpPr>
        <p:spPr bwMode="auto">
          <a:xfrm>
            <a:off x="7480300" y="2276475"/>
            <a:ext cx="73257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CCFF"/>
                </a:solidFill>
                <a:effectLst/>
                <a:uLnTx/>
                <a:uFillTx/>
                <a:latin typeface="Arial" charset="0"/>
              </a:rPr>
              <a:t>AC(y)</a:t>
            </a:r>
          </a:p>
        </p:txBody>
      </p:sp>
      <p:sp>
        <p:nvSpPr>
          <p:cNvPr id="28" name="Rectangle 17"/>
          <p:cNvSpPr>
            <a:spLocks noChangeArrowheads="1"/>
          </p:cNvSpPr>
          <p:nvPr/>
        </p:nvSpPr>
        <p:spPr bwMode="auto">
          <a:xfrm>
            <a:off x="1560059" y="1318462"/>
            <a:ext cx="141384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DER MARKT</a:t>
            </a:r>
          </a:p>
        </p:txBody>
      </p:sp>
      <p:sp>
        <p:nvSpPr>
          <p:cNvPr id="29" name="Rectangle 16"/>
          <p:cNvSpPr>
            <a:spLocks noChangeArrowheads="1"/>
          </p:cNvSpPr>
          <p:nvPr/>
        </p:nvSpPr>
        <p:spPr bwMode="auto">
          <a:xfrm>
            <a:off x="5850445" y="1190988"/>
            <a:ext cx="1949252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EIN „TYPISCHES“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UNTERNEHMEN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7" name="Line 30"/>
          <p:cNvSpPr>
            <a:spLocks noChangeShapeType="1"/>
          </p:cNvSpPr>
          <p:nvPr/>
        </p:nvSpPr>
        <p:spPr bwMode="auto">
          <a:xfrm>
            <a:off x="904875" y="3827463"/>
            <a:ext cx="7262813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0" name="Line 11"/>
          <p:cNvSpPr>
            <a:spLocks noChangeShapeType="1"/>
          </p:cNvSpPr>
          <p:nvPr/>
        </p:nvSpPr>
        <p:spPr bwMode="auto">
          <a:xfrm flipV="1">
            <a:off x="928688" y="3255963"/>
            <a:ext cx="2786062" cy="1601787"/>
          </a:xfrm>
          <a:prstGeom prst="line">
            <a:avLst/>
          </a:prstGeom>
          <a:noFill/>
          <a:ln w="25400">
            <a:solidFill>
              <a:srgbClr val="FF4E2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" name="Rectangle 13"/>
          <p:cNvSpPr>
            <a:spLocks noChangeArrowheads="1"/>
          </p:cNvSpPr>
          <p:nvPr/>
        </p:nvSpPr>
        <p:spPr bwMode="auto">
          <a:xfrm>
            <a:off x="3313113" y="2895600"/>
            <a:ext cx="66043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4E21"/>
                </a:solidFill>
                <a:effectLst/>
                <a:uLnTx/>
                <a:uFillTx/>
                <a:latin typeface="Arial" charset="0"/>
              </a:rPr>
              <a:t>S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FF4E21"/>
                </a:solidFill>
                <a:effectLst/>
                <a:uLnTx/>
                <a:uFillTx/>
                <a:latin typeface="Arial" charset="0"/>
              </a:rPr>
              <a:t>3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4E21"/>
                </a:solidFill>
                <a:effectLst/>
                <a:uLnTx/>
                <a:uFillTx/>
                <a:latin typeface="Arial" charset="0"/>
              </a:rPr>
              <a:t>(p)</a:t>
            </a:r>
          </a:p>
        </p:txBody>
      </p:sp>
      <p:sp>
        <p:nvSpPr>
          <p:cNvPr id="32" name="Line 31"/>
          <p:cNvSpPr>
            <a:spLocks noChangeShapeType="1"/>
          </p:cNvSpPr>
          <p:nvPr/>
        </p:nvSpPr>
        <p:spPr bwMode="auto">
          <a:xfrm flipV="1">
            <a:off x="904875" y="3733800"/>
            <a:ext cx="2905125" cy="1123950"/>
          </a:xfrm>
          <a:prstGeom prst="line">
            <a:avLst/>
          </a:prstGeom>
          <a:noFill/>
          <a:ln w="25400">
            <a:solidFill>
              <a:srgbClr val="FF4E2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" name="Rectangle 12"/>
          <p:cNvSpPr>
            <a:spLocks noChangeArrowheads="1"/>
          </p:cNvSpPr>
          <p:nvPr/>
        </p:nvSpPr>
        <p:spPr bwMode="auto">
          <a:xfrm>
            <a:off x="3462890" y="3363826"/>
            <a:ext cx="66043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4E21"/>
                </a:solidFill>
                <a:effectLst/>
                <a:uLnTx/>
                <a:uFillTx/>
                <a:latin typeface="Arial" charset="0"/>
              </a:rPr>
              <a:t>S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FF4E21"/>
                </a:solidFill>
                <a:effectLst/>
                <a:uLnTx/>
                <a:uFillTx/>
                <a:latin typeface="Arial" charset="0"/>
              </a:rPr>
              <a:t>4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4E21"/>
                </a:solidFill>
                <a:effectLst/>
                <a:uLnTx/>
                <a:uFillTx/>
                <a:latin typeface="Arial" charset="0"/>
              </a:rPr>
              <a:t>(p)</a:t>
            </a:r>
          </a:p>
        </p:txBody>
      </p:sp>
      <p:sp>
        <p:nvSpPr>
          <p:cNvPr id="34" name="Line 33"/>
          <p:cNvSpPr>
            <a:spLocks noChangeShapeType="1"/>
          </p:cNvSpPr>
          <p:nvPr/>
        </p:nvSpPr>
        <p:spPr bwMode="auto">
          <a:xfrm>
            <a:off x="914400" y="4057650"/>
            <a:ext cx="7262813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5" name="Line 32"/>
          <p:cNvSpPr>
            <a:spLocks noChangeShapeType="1"/>
          </p:cNvSpPr>
          <p:nvPr/>
        </p:nvSpPr>
        <p:spPr bwMode="auto">
          <a:xfrm>
            <a:off x="2743200" y="3810000"/>
            <a:ext cx="857250" cy="0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6" name="Rectangle 23"/>
          <p:cNvSpPr>
            <a:spLocks noChangeArrowheads="1"/>
          </p:cNvSpPr>
          <p:nvPr/>
        </p:nvSpPr>
        <p:spPr bwMode="auto">
          <a:xfrm>
            <a:off x="458966" y="3868684"/>
            <a:ext cx="38632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4</a:t>
            </a:r>
          </a:p>
        </p:txBody>
      </p:sp>
      <p:sp>
        <p:nvSpPr>
          <p:cNvPr id="37" name="Rectangle 27"/>
          <p:cNvSpPr>
            <a:spLocks noChangeArrowheads="1"/>
          </p:cNvSpPr>
          <p:nvPr/>
        </p:nvSpPr>
        <p:spPr bwMode="auto">
          <a:xfrm>
            <a:off x="4923266" y="3845824"/>
            <a:ext cx="386324" cy="33919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4</a:t>
            </a:r>
          </a:p>
        </p:txBody>
      </p:sp>
      <p:sp>
        <p:nvSpPr>
          <p:cNvPr id="38" name="Rectangle 34"/>
          <p:cNvSpPr>
            <a:spLocks noChangeArrowheads="1"/>
          </p:cNvSpPr>
          <p:nvPr/>
        </p:nvSpPr>
        <p:spPr bwMode="auto">
          <a:xfrm>
            <a:off x="5338227" y="4002089"/>
            <a:ext cx="1247775" cy="81926"/>
          </a:xfrm>
          <a:prstGeom prst="rect">
            <a:avLst/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9" name="Rectangle 25"/>
          <p:cNvSpPr>
            <a:spLocks noChangeArrowheads="1"/>
          </p:cNvSpPr>
          <p:nvPr/>
        </p:nvSpPr>
        <p:spPr bwMode="auto">
          <a:xfrm>
            <a:off x="6338888" y="4879975"/>
            <a:ext cx="45525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y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4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*</a:t>
            </a:r>
          </a:p>
        </p:txBody>
      </p:sp>
      <p:sp>
        <p:nvSpPr>
          <p:cNvPr id="40" name="Rectangle 30"/>
          <p:cNvSpPr>
            <a:spLocks noChangeArrowheads="1"/>
          </p:cNvSpPr>
          <p:nvPr/>
        </p:nvSpPr>
        <p:spPr bwMode="auto">
          <a:xfrm>
            <a:off x="5509191" y="4138803"/>
            <a:ext cx="755015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</a:rPr>
              <a:t>P</a:t>
            </a: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&lt; 0</a:t>
            </a:r>
          </a:p>
        </p:txBody>
      </p:sp>
      <p:sp>
        <p:nvSpPr>
          <p:cNvPr id="41" name="Rectangle 24"/>
          <p:cNvSpPr>
            <a:spLocks noChangeArrowheads="1"/>
          </p:cNvSpPr>
          <p:nvPr/>
        </p:nvSpPr>
        <p:spPr bwMode="auto">
          <a:xfrm>
            <a:off x="503238" y="5265824"/>
            <a:ext cx="8343631" cy="862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u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v"/>
              <a:defRPr sz="3200" b="1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KÄME EIN VIERTES UNTERNEHMEN AUF DEN MARKT,</a:t>
            </a:r>
            <a:r>
              <a:rPr kumimoji="0" lang="de-AT" altLang="de-DE" sz="1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WÜRDE WIEDERUM JEDES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AT" altLang="de-DE" sz="1600" b="0" kern="0" baseline="0" dirty="0" smtClean="0">
                <a:solidFill>
                  <a:srgbClr val="000000"/>
                </a:solidFill>
              </a:rPr>
              <a:t>UNTERNEHMEN</a:t>
            </a:r>
            <a:r>
              <a:rPr lang="de-AT" altLang="de-DE" sz="1600" b="0" kern="0" dirty="0" smtClean="0">
                <a:solidFill>
                  <a:srgbClr val="000000"/>
                </a:solidFill>
              </a:rPr>
              <a:t> WENIGER ERZEUGEN, EBENSO WÜRDE DER GESAMTOUTPUT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STEIGEN,</a:t>
            </a:r>
            <a:r>
              <a:rPr kumimoji="0" lang="de-AT" altLang="de-DE" sz="1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DIE UNTERNEHMEN WÜRDEN JEDOCH VERLUSTE ERLEIDEN</a:t>
            </a:r>
            <a:r>
              <a:rPr kumimoji="0" lang="de-AT" altLang="de-DE" sz="1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.</a:t>
            </a:r>
            <a:endParaRPr kumimoji="0" lang="en-US" altLang="de-DE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10909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5_deGruyter_ppt_screen_template_Arial">
  <a:themeElements>
    <a:clrScheme name="deGruyter-2015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7AD47"/>
      </a:accent1>
      <a:accent2>
        <a:srgbClr val="3F4C6C"/>
      </a:accent2>
      <a:accent3>
        <a:srgbClr val="6C97AE"/>
      </a:accent3>
      <a:accent4>
        <a:srgbClr val="8B5261"/>
      </a:accent4>
      <a:accent5>
        <a:srgbClr val="BDBEBE"/>
      </a:accent5>
      <a:accent6>
        <a:srgbClr val="EB8667"/>
      </a:accent6>
      <a:hlink>
        <a:srgbClr val="595959"/>
      </a:hlink>
      <a:folHlink>
        <a:srgbClr val="3F3F3F"/>
      </a:folHlink>
    </a:clrScheme>
    <a:fontScheme name="DeGruyter_Pitch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Rauchglas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>
          <a:defRPr sz="12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DeGruyter_Arial" id="{5316AAEB-0FEC-47CB-B364-E3BD361AD818}" vid="{CA220D4E-E32A-42AD-9495-625EF72F7ED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1415</Words>
  <Application>Microsoft Office PowerPoint</Application>
  <PresentationFormat>A4-Papier (210x297 mm)</PresentationFormat>
  <Paragraphs>299</Paragraphs>
  <Slides>19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7" baseType="lpstr">
      <vt:lpstr>Times New Roman</vt:lpstr>
      <vt:lpstr>Monotype Sorts</vt:lpstr>
      <vt:lpstr>Symbol</vt:lpstr>
      <vt:lpstr>Arial</vt:lpstr>
      <vt:lpstr>Wingdings 3</vt:lpstr>
      <vt:lpstr>ＭＳ Ｐゴシック</vt:lpstr>
      <vt:lpstr>2015_deGruyter_ppt_screen_template_Arial</vt:lpstr>
      <vt:lpstr>Formel</vt:lpstr>
      <vt:lpstr>24. Kapitel</vt:lpstr>
      <vt:lpstr>Kurzfristiges marktangebot </vt:lpstr>
      <vt:lpstr>Kurzfristiges marktangebot – grafisch </vt:lpstr>
      <vt:lpstr>KURZFRISTIGES BRANCHENGLEICHGEWICHT – DER MARKT</vt:lpstr>
      <vt:lpstr>KURZFRISTIGES BRANCHENGLEICHGEWICHT – DIE UNTERNEHMEN</vt:lpstr>
      <vt:lpstr>LANGFRISTIGEs bRANCHENANGEBOT</vt:lpstr>
      <vt:lpstr>LANGFRISTIGES MARKTANGEBOT (1) </vt:lpstr>
      <vt:lpstr>LANGFRISTIGES MARKTANGEBOT (2) </vt:lpstr>
      <vt:lpstr>LANGFRISTIGES MARKTANGEBOT (3)</vt:lpstr>
      <vt:lpstr>LANGFRISTIGES MARKTANGEBOT (4) </vt:lpstr>
      <vt:lpstr>LANGFRISTIGES MARKTANGEBOT (4) </vt:lpstr>
      <vt:lpstr>LANGFRISTIGES MARKTANGEBOT (5) </vt:lpstr>
      <vt:lpstr>LANGFRISTIGES MARKTANGEBOT (5) </vt:lpstr>
      <vt:lpstr>KONSTRUKTION DER LANGFRISTIGEN ANGEBOTSKURVE </vt:lpstr>
      <vt:lpstr>KONSTRUKTION DER LANGFRISTIGEN ANGEBOTSKURVE (1)</vt:lpstr>
      <vt:lpstr>KONSTRUKTION DER LANGFRISTIGEN ANGEBOTSKURVE (2)</vt:lpstr>
      <vt:lpstr>LANGFRISTIGE WIRKUNGEN DER BESTEUERUNG</vt:lpstr>
      <vt:lpstr>KONSTANTE INPUTS UND ÖKONOMISCHE RENTEN</vt:lpstr>
      <vt:lpstr>KONSTANTE INPUTS UND ÖKONOMISCHE RENTEN – grafisch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Arial</dc:subject>
  <dc:creator/>
  <cp:keywords>Pitchbook</cp:keywords>
  <cp:lastModifiedBy/>
  <cp:revision>1</cp:revision>
  <dcterms:created xsi:type="dcterms:W3CDTF">2015-03-16T08:37:03Z</dcterms:created>
  <dcterms:modified xsi:type="dcterms:W3CDTF">2016-08-17T09:27:25Z</dcterms:modified>
</cp:coreProperties>
</file>